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tags/tag20.xml" ContentType="application/vnd.openxmlformats-officedocument.presentationml.tags+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ags/tag21.xml" ContentType="application/vnd.openxmlformats-officedocument.presentationml.tags+xml"/>
  <Override PartName="/ppt/theme/theme7.xml" ContentType="application/vnd.openxmlformats-officedocument.theme+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notesSlides/notesSlide1.xml" ContentType="application/vnd.openxmlformats-officedocument.presentationml.notesSlide+xml"/>
  <Override PartName="/ppt/tags/tag27.xml" ContentType="application/vnd.openxmlformats-officedocument.presentationml.tags+xml"/>
  <Override PartName="/ppt/tags/tag28.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29.xml" ContentType="application/vnd.openxmlformats-officedocument.presentationml.tags+xml"/>
  <Override PartName="/ppt/notesSlides/notesSlide4.xml" ContentType="application/vnd.openxmlformats-officedocument.presentationml.notesSlide+xml"/>
  <Override PartName="/ppt/tags/tag30.xml" ContentType="application/vnd.openxmlformats-officedocument.presentationml.tags+xml"/>
  <Override PartName="/ppt/notesSlides/notesSlide5.xml" ContentType="application/vnd.openxmlformats-officedocument.presentationml.notesSlide+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notesSlides/notesSlide6.xml" ContentType="application/vnd.openxmlformats-officedocument.presentationml.notesSlide+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notesSlides/notesSlide7.xml" ContentType="application/vnd.openxmlformats-officedocument.presentationml.notesSlide+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notesSlides/notesSlide8.xml" ContentType="application/vnd.openxmlformats-officedocument.presentationml.notesSlide+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648" r:id="rId1"/>
    <p:sldMasterId id="2147483660" r:id="rId2"/>
    <p:sldMasterId id="2147483672" r:id="rId3"/>
    <p:sldMasterId id="2147483684" r:id="rId4"/>
    <p:sldMasterId id="2147483708" r:id="rId5"/>
    <p:sldMasterId id="2147483720" r:id="rId6"/>
  </p:sldMasterIdLst>
  <p:notesMasterIdLst>
    <p:notesMasterId r:id="rId32"/>
  </p:notesMasterIdLst>
  <p:sldIdLst>
    <p:sldId id="257" r:id="rId7"/>
    <p:sldId id="259" r:id="rId8"/>
    <p:sldId id="330" r:id="rId9"/>
    <p:sldId id="313" r:id="rId10"/>
    <p:sldId id="312" r:id="rId11"/>
    <p:sldId id="423" r:id="rId12"/>
    <p:sldId id="466" r:id="rId13"/>
    <p:sldId id="408" r:id="rId14"/>
    <p:sldId id="268" r:id="rId15"/>
    <p:sldId id="315" r:id="rId16"/>
    <p:sldId id="401" r:id="rId17"/>
    <p:sldId id="471" r:id="rId18"/>
    <p:sldId id="426" r:id="rId19"/>
    <p:sldId id="428" r:id="rId20"/>
    <p:sldId id="455" r:id="rId21"/>
    <p:sldId id="472" r:id="rId22"/>
    <p:sldId id="429" r:id="rId23"/>
    <p:sldId id="289" r:id="rId24"/>
    <p:sldId id="431" r:id="rId25"/>
    <p:sldId id="468" r:id="rId26"/>
    <p:sldId id="458" r:id="rId27"/>
    <p:sldId id="293" r:id="rId28"/>
    <p:sldId id="460" r:id="rId29"/>
    <p:sldId id="433" r:id="rId30"/>
    <p:sldId id="473" r:id="rId31"/>
  </p:sldIdLst>
  <p:sldSz cx="12192000" cy="6858000"/>
  <p:notesSz cx="6858000" cy="9926638"/>
  <p:custDataLst>
    <p:tags r:id="rId33"/>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2" name="Συντάκτης" initials="Α" lastIdx="0" clrIdx="3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3300"/>
    <a:srgbClr val="FFFFFF"/>
    <a:srgbClr val="41719C"/>
    <a:srgbClr val="3462AB"/>
    <a:srgbClr val="566579"/>
    <a:srgbClr val="AD1B02"/>
    <a:srgbClr val="9DC3E6"/>
    <a:srgbClr val="767171"/>
    <a:srgbClr val="A9CBE9"/>
    <a:srgbClr val="D6DCE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662" autoAdjust="0"/>
    <p:restoredTop sz="88215" autoAdjust="0"/>
  </p:normalViewPr>
  <p:slideViewPr>
    <p:cSldViewPr snapToGrid="0">
      <p:cViewPr varScale="1">
        <p:scale>
          <a:sx n="77" d="100"/>
          <a:sy n="77" d="100"/>
        </p:scale>
        <p:origin x="132" y="88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50" d="100"/>
          <a:sy n="50" d="100"/>
        </p:scale>
        <p:origin x="2640" y="24"/>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21" Type="http://schemas.openxmlformats.org/officeDocument/2006/relationships/slide" Target="slides/slide15.xml"/><Relationship Id="rId34" Type="http://schemas.openxmlformats.org/officeDocument/2006/relationships/commentAuthors" Target="commentAuthor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tags" Target="tags/tag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viewProps" Target="viewProp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presProps" Target="presProps.xml"/><Relationship Id="rId8" Type="http://schemas.openxmlformats.org/officeDocument/2006/relationships/slide" Target="slides/slide2.xml"/><Relationship Id="rId3" Type="http://schemas.openxmlformats.org/officeDocument/2006/relationships/slideMaster" Target="slideMasters/slideMaster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8057"/>
          </a:xfrm>
          <a:prstGeom prst="rect">
            <a:avLst/>
          </a:prstGeom>
        </p:spPr>
        <p:txBody>
          <a:bodyPr vert="horz" lIns="92053" tIns="46026" rIns="92053" bIns="46026" rtlCol="0"/>
          <a:lstStyle>
            <a:lvl1pPr algn="l">
              <a:defRPr sz="1200"/>
            </a:lvl1pPr>
          </a:lstStyle>
          <a:p>
            <a:endParaRPr lang="en-US"/>
          </a:p>
        </p:txBody>
      </p:sp>
      <p:sp>
        <p:nvSpPr>
          <p:cNvPr id="3" name="Date Placeholder 2"/>
          <p:cNvSpPr>
            <a:spLocks noGrp="1"/>
          </p:cNvSpPr>
          <p:nvPr>
            <p:ph type="dt" idx="1"/>
          </p:nvPr>
        </p:nvSpPr>
        <p:spPr>
          <a:xfrm>
            <a:off x="3884614" y="0"/>
            <a:ext cx="2971800" cy="498057"/>
          </a:xfrm>
          <a:prstGeom prst="rect">
            <a:avLst/>
          </a:prstGeom>
        </p:spPr>
        <p:txBody>
          <a:bodyPr vert="horz" lIns="92053" tIns="46026" rIns="92053" bIns="46026" rtlCol="0"/>
          <a:lstStyle>
            <a:lvl1pPr algn="r">
              <a:defRPr sz="1200"/>
            </a:lvl1pPr>
          </a:lstStyle>
          <a:p>
            <a:fld id="{0C3A3B39-6645-44E5-92F2-E5D04627421F}" type="datetimeFigureOut">
              <a:rPr lang="en-US" smtClean="0"/>
              <a:pPr/>
              <a:t>3/5/2021</a:t>
            </a:fld>
            <a:endParaRPr lang="en-US"/>
          </a:p>
        </p:txBody>
      </p:sp>
      <p:sp>
        <p:nvSpPr>
          <p:cNvPr id="4" name="Slide Image Placeholder 3"/>
          <p:cNvSpPr>
            <a:spLocks noGrp="1" noRot="1" noChangeAspect="1"/>
          </p:cNvSpPr>
          <p:nvPr>
            <p:ph type="sldImg" idx="2"/>
          </p:nvPr>
        </p:nvSpPr>
        <p:spPr>
          <a:xfrm>
            <a:off x="452438" y="1241425"/>
            <a:ext cx="5953125" cy="3348038"/>
          </a:xfrm>
          <a:prstGeom prst="rect">
            <a:avLst/>
          </a:prstGeom>
          <a:noFill/>
          <a:ln w="12700">
            <a:solidFill>
              <a:prstClr val="black"/>
            </a:solidFill>
          </a:ln>
        </p:spPr>
        <p:txBody>
          <a:bodyPr vert="horz" lIns="92053" tIns="46026" rIns="92053" bIns="46026" rtlCol="0" anchor="ctr"/>
          <a:lstStyle/>
          <a:p>
            <a:endParaRPr lang="en-US"/>
          </a:p>
        </p:txBody>
      </p:sp>
      <p:sp>
        <p:nvSpPr>
          <p:cNvPr id="5" name="Notes Placeholder 4"/>
          <p:cNvSpPr>
            <a:spLocks noGrp="1"/>
          </p:cNvSpPr>
          <p:nvPr>
            <p:ph type="body" sz="quarter" idx="3"/>
          </p:nvPr>
        </p:nvSpPr>
        <p:spPr>
          <a:xfrm>
            <a:off x="685801" y="4777195"/>
            <a:ext cx="5486400" cy="3908614"/>
          </a:xfrm>
          <a:prstGeom prst="rect">
            <a:avLst/>
          </a:prstGeom>
        </p:spPr>
        <p:txBody>
          <a:bodyPr vert="horz" lIns="92053" tIns="46026" rIns="92053" bIns="46026"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8586"/>
            <a:ext cx="2971800" cy="498055"/>
          </a:xfrm>
          <a:prstGeom prst="rect">
            <a:avLst/>
          </a:prstGeom>
        </p:spPr>
        <p:txBody>
          <a:bodyPr vert="horz" lIns="92053" tIns="46026" rIns="92053" bIns="46026" rtlCol="0" anchor="b"/>
          <a:lstStyle>
            <a:lvl1pPr algn="l">
              <a:defRPr sz="1200"/>
            </a:lvl1pPr>
          </a:lstStyle>
          <a:p>
            <a:endParaRPr lang="en-US"/>
          </a:p>
        </p:txBody>
      </p:sp>
      <p:sp>
        <p:nvSpPr>
          <p:cNvPr id="7" name="Slide Number Placeholder 6"/>
          <p:cNvSpPr>
            <a:spLocks noGrp="1"/>
          </p:cNvSpPr>
          <p:nvPr>
            <p:ph type="sldNum" sz="quarter" idx="5"/>
          </p:nvPr>
        </p:nvSpPr>
        <p:spPr>
          <a:xfrm>
            <a:off x="3884614" y="9428586"/>
            <a:ext cx="2971800" cy="498055"/>
          </a:xfrm>
          <a:prstGeom prst="rect">
            <a:avLst/>
          </a:prstGeom>
        </p:spPr>
        <p:txBody>
          <a:bodyPr vert="horz" lIns="92053" tIns="46026" rIns="92053" bIns="46026" rtlCol="0" anchor="b"/>
          <a:lstStyle>
            <a:lvl1pPr algn="r">
              <a:defRPr sz="1200"/>
            </a:lvl1pPr>
          </a:lstStyle>
          <a:p>
            <a:fld id="{54ED8022-7039-4A1B-9A6F-B9DE80F89BAF}" type="slidenum">
              <a:rPr lang="en-US" smtClean="0"/>
              <a:pPr/>
              <a:t>‹#›</a:t>
            </a:fld>
            <a:endParaRPr lang="en-US"/>
          </a:p>
        </p:txBody>
      </p:sp>
    </p:spTree>
    <p:extLst>
      <p:ext uri="{BB962C8B-B14F-4D97-AF65-F5344CB8AC3E}">
        <p14:creationId xmlns:p14="http://schemas.microsoft.com/office/powerpoint/2010/main" val="3701767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7"/>
        <p:cNvGrpSpPr/>
        <p:nvPr/>
      </p:nvGrpSpPr>
      <p:grpSpPr>
        <a:xfrm>
          <a:off x="0" y="0"/>
          <a:ext cx="0" cy="0"/>
          <a:chOff x="0" y="0"/>
          <a:chExt cx="0" cy="0"/>
        </a:xfrm>
      </p:grpSpPr>
      <p:sp>
        <p:nvSpPr>
          <p:cNvPr id="458" name="Google Shape;458;p4:notes"/>
          <p:cNvSpPr txBox="1">
            <a:spLocks noGrp="1"/>
          </p:cNvSpPr>
          <p:nvPr>
            <p:ph type="body" idx="1"/>
          </p:nvPr>
        </p:nvSpPr>
        <p:spPr>
          <a:xfrm>
            <a:off x="685801" y="4777195"/>
            <a:ext cx="5486400" cy="3908614"/>
          </a:xfrm>
          <a:prstGeom prst="rect">
            <a:avLst/>
          </a:prstGeom>
        </p:spPr>
        <p:txBody>
          <a:bodyPr spcFirstLastPara="1" wrap="square" lIns="92038" tIns="46006" rIns="92038" bIns="46006" anchor="t" anchorCtr="0">
            <a:noAutofit/>
          </a:bodyPr>
          <a:lstStyle/>
          <a:p>
            <a:endParaRPr/>
          </a:p>
        </p:txBody>
      </p:sp>
      <p:sp>
        <p:nvSpPr>
          <p:cNvPr id="459" name="Google Shape;459;p4:notes"/>
          <p:cNvSpPr>
            <a:spLocks noGrp="1" noRot="1" noChangeAspect="1"/>
          </p:cNvSpPr>
          <p:nvPr>
            <p:ph type="sldImg" idx="2"/>
          </p:nvPr>
        </p:nvSpPr>
        <p:spPr>
          <a:xfrm>
            <a:off x="452438" y="1241425"/>
            <a:ext cx="5953125" cy="3348038"/>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906525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7"/>
        <p:cNvGrpSpPr/>
        <p:nvPr/>
      </p:nvGrpSpPr>
      <p:grpSpPr>
        <a:xfrm>
          <a:off x="0" y="0"/>
          <a:ext cx="0" cy="0"/>
          <a:chOff x="0" y="0"/>
          <a:chExt cx="0" cy="0"/>
        </a:xfrm>
      </p:grpSpPr>
      <p:sp>
        <p:nvSpPr>
          <p:cNvPr id="458" name="Google Shape;458;p4:notes"/>
          <p:cNvSpPr txBox="1">
            <a:spLocks noGrp="1"/>
          </p:cNvSpPr>
          <p:nvPr>
            <p:ph type="body" idx="1"/>
          </p:nvPr>
        </p:nvSpPr>
        <p:spPr>
          <a:xfrm>
            <a:off x="685801" y="4777195"/>
            <a:ext cx="5486400" cy="3908614"/>
          </a:xfrm>
          <a:prstGeom prst="rect">
            <a:avLst/>
          </a:prstGeom>
        </p:spPr>
        <p:txBody>
          <a:bodyPr spcFirstLastPara="1" wrap="square" lIns="92038" tIns="46006" rIns="92038" bIns="46006" anchor="t" anchorCtr="0">
            <a:noAutofit/>
          </a:bodyPr>
          <a:lstStyle/>
          <a:p>
            <a:endParaRPr/>
          </a:p>
        </p:txBody>
      </p:sp>
      <p:sp>
        <p:nvSpPr>
          <p:cNvPr id="459" name="Google Shape;459;p4:notes"/>
          <p:cNvSpPr>
            <a:spLocks noGrp="1" noRot="1" noChangeAspect="1"/>
          </p:cNvSpPr>
          <p:nvPr>
            <p:ph type="sldImg" idx="2"/>
          </p:nvPr>
        </p:nvSpPr>
        <p:spPr>
          <a:xfrm>
            <a:off x="452438" y="1241425"/>
            <a:ext cx="5953125" cy="3348038"/>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887097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1"/>
        <p:cNvGrpSpPr/>
        <p:nvPr/>
      </p:nvGrpSpPr>
      <p:grpSpPr>
        <a:xfrm>
          <a:off x="0" y="0"/>
          <a:ext cx="0" cy="0"/>
          <a:chOff x="0" y="0"/>
          <a:chExt cx="0" cy="0"/>
        </a:xfrm>
      </p:grpSpPr>
      <p:sp>
        <p:nvSpPr>
          <p:cNvPr id="532" name="Google Shape;532;p11:notes"/>
          <p:cNvSpPr txBox="1">
            <a:spLocks noGrp="1"/>
          </p:cNvSpPr>
          <p:nvPr>
            <p:ph type="body" idx="1"/>
          </p:nvPr>
        </p:nvSpPr>
        <p:spPr>
          <a:xfrm>
            <a:off x="685801" y="4777195"/>
            <a:ext cx="5486400" cy="3908614"/>
          </a:xfrm>
          <a:prstGeom prst="rect">
            <a:avLst/>
          </a:prstGeom>
        </p:spPr>
        <p:txBody>
          <a:bodyPr spcFirstLastPara="1" wrap="square" lIns="92038" tIns="46006" rIns="92038" bIns="46006" anchor="t" anchorCtr="0">
            <a:noAutofit/>
          </a:bodyPr>
          <a:lstStyle/>
          <a:p>
            <a:endParaRPr/>
          </a:p>
        </p:txBody>
      </p:sp>
      <p:sp>
        <p:nvSpPr>
          <p:cNvPr id="533" name="Google Shape;533;p11:notes"/>
          <p:cNvSpPr>
            <a:spLocks noGrp="1" noRot="1" noChangeAspect="1"/>
          </p:cNvSpPr>
          <p:nvPr>
            <p:ph type="sldImg" idx="2"/>
          </p:nvPr>
        </p:nvSpPr>
        <p:spPr>
          <a:xfrm>
            <a:off x="452438" y="1241425"/>
            <a:ext cx="5953125" cy="3348038"/>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11915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1"/>
        <p:cNvGrpSpPr/>
        <p:nvPr/>
      </p:nvGrpSpPr>
      <p:grpSpPr>
        <a:xfrm>
          <a:off x="0" y="0"/>
          <a:ext cx="0" cy="0"/>
          <a:chOff x="0" y="0"/>
          <a:chExt cx="0" cy="0"/>
        </a:xfrm>
      </p:grpSpPr>
      <p:sp>
        <p:nvSpPr>
          <p:cNvPr id="562" name="Google Shape;562;p13:notes"/>
          <p:cNvSpPr txBox="1">
            <a:spLocks noGrp="1"/>
          </p:cNvSpPr>
          <p:nvPr>
            <p:ph type="body" idx="1"/>
          </p:nvPr>
        </p:nvSpPr>
        <p:spPr>
          <a:xfrm>
            <a:off x="685801" y="4777195"/>
            <a:ext cx="5486400" cy="3908614"/>
          </a:xfrm>
          <a:prstGeom prst="rect">
            <a:avLst/>
          </a:prstGeom>
        </p:spPr>
        <p:txBody>
          <a:bodyPr spcFirstLastPara="1" wrap="square" lIns="92038" tIns="46006" rIns="92038" bIns="46006" anchor="t" anchorCtr="0">
            <a:noAutofit/>
          </a:bodyPr>
          <a:lstStyle/>
          <a:p>
            <a:endParaRPr/>
          </a:p>
        </p:txBody>
      </p:sp>
      <p:sp>
        <p:nvSpPr>
          <p:cNvPr id="563" name="Google Shape;563;p13:notes"/>
          <p:cNvSpPr>
            <a:spLocks noGrp="1" noRot="1" noChangeAspect="1"/>
          </p:cNvSpPr>
          <p:nvPr>
            <p:ph type="sldImg" idx="2"/>
          </p:nvPr>
        </p:nvSpPr>
        <p:spPr>
          <a:xfrm>
            <a:off x="452438" y="1241425"/>
            <a:ext cx="5953125" cy="3348038"/>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055646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1"/>
        <p:cNvGrpSpPr/>
        <p:nvPr/>
      </p:nvGrpSpPr>
      <p:grpSpPr>
        <a:xfrm>
          <a:off x="0" y="0"/>
          <a:ext cx="0" cy="0"/>
          <a:chOff x="0" y="0"/>
          <a:chExt cx="0" cy="0"/>
        </a:xfrm>
      </p:grpSpPr>
      <p:sp>
        <p:nvSpPr>
          <p:cNvPr id="562" name="Google Shape;562;p13:notes"/>
          <p:cNvSpPr txBox="1">
            <a:spLocks noGrp="1"/>
          </p:cNvSpPr>
          <p:nvPr>
            <p:ph type="body" idx="1"/>
          </p:nvPr>
        </p:nvSpPr>
        <p:spPr>
          <a:xfrm>
            <a:off x="685801" y="4777195"/>
            <a:ext cx="5486400" cy="3908614"/>
          </a:xfrm>
          <a:prstGeom prst="rect">
            <a:avLst/>
          </a:prstGeom>
        </p:spPr>
        <p:txBody>
          <a:bodyPr spcFirstLastPara="1" wrap="square" lIns="92038" tIns="46006" rIns="92038" bIns="46006" anchor="t" anchorCtr="0">
            <a:noAutofit/>
          </a:bodyPr>
          <a:lstStyle/>
          <a:p>
            <a:endParaRPr/>
          </a:p>
        </p:txBody>
      </p:sp>
      <p:sp>
        <p:nvSpPr>
          <p:cNvPr id="563" name="Google Shape;563;p13:notes"/>
          <p:cNvSpPr>
            <a:spLocks noGrp="1" noRot="1" noChangeAspect="1"/>
          </p:cNvSpPr>
          <p:nvPr>
            <p:ph type="sldImg" idx="2"/>
          </p:nvPr>
        </p:nvSpPr>
        <p:spPr>
          <a:xfrm>
            <a:off x="452438" y="1241425"/>
            <a:ext cx="5953125" cy="3348038"/>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818537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54ED8022-7039-4A1B-9A6F-B9DE80F89BAF}" type="slidenum">
              <a:rPr lang="en-US" smtClean="0"/>
              <a:pPr/>
              <a:t>13</a:t>
            </a:fld>
            <a:endParaRPr lang="en-US"/>
          </a:p>
        </p:txBody>
      </p:sp>
    </p:spTree>
    <p:extLst>
      <p:ext uri="{BB962C8B-B14F-4D97-AF65-F5344CB8AC3E}">
        <p14:creationId xmlns:p14="http://schemas.microsoft.com/office/powerpoint/2010/main" val="29427701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9"/>
        <p:cNvGrpSpPr/>
        <p:nvPr/>
      </p:nvGrpSpPr>
      <p:grpSpPr>
        <a:xfrm>
          <a:off x="0" y="0"/>
          <a:ext cx="0" cy="0"/>
          <a:chOff x="0" y="0"/>
          <a:chExt cx="0" cy="0"/>
        </a:xfrm>
      </p:grpSpPr>
      <p:sp>
        <p:nvSpPr>
          <p:cNvPr id="840" name="Google Shape;840;p34:notes"/>
          <p:cNvSpPr txBox="1">
            <a:spLocks noGrp="1"/>
          </p:cNvSpPr>
          <p:nvPr>
            <p:ph type="body" idx="1"/>
          </p:nvPr>
        </p:nvSpPr>
        <p:spPr>
          <a:xfrm>
            <a:off x="685801" y="4777195"/>
            <a:ext cx="5486400" cy="3908614"/>
          </a:xfrm>
          <a:prstGeom prst="rect">
            <a:avLst/>
          </a:prstGeom>
        </p:spPr>
        <p:txBody>
          <a:bodyPr spcFirstLastPara="1" wrap="square" lIns="92038" tIns="46006" rIns="92038" bIns="46006" anchor="t" anchorCtr="0">
            <a:noAutofit/>
          </a:bodyPr>
          <a:lstStyle/>
          <a:p>
            <a:endParaRPr/>
          </a:p>
        </p:txBody>
      </p:sp>
      <p:sp>
        <p:nvSpPr>
          <p:cNvPr id="841" name="Google Shape;841;p34:notes"/>
          <p:cNvSpPr>
            <a:spLocks noGrp="1" noRot="1" noChangeAspect="1"/>
          </p:cNvSpPr>
          <p:nvPr>
            <p:ph type="sldImg" idx="2"/>
          </p:nvPr>
        </p:nvSpPr>
        <p:spPr>
          <a:xfrm>
            <a:off x="452438" y="1241425"/>
            <a:ext cx="5953125" cy="3348038"/>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896469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3"/>
        <p:cNvGrpSpPr/>
        <p:nvPr/>
      </p:nvGrpSpPr>
      <p:grpSpPr>
        <a:xfrm>
          <a:off x="0" y="0"/>
          <a:ext cx="0" cy="0"/>
          <a:chOff x="0" y="0"/>
          <a:chExt cx="0" cy="0"/>
        </a:xfrm>
      </p:grpSpPr>
      <p:sp>
        <p:nvSpPr>
          <p:cNvPr id="884" name="Google Shape;884;p38:notes"/>
          <p:cNvSpPr txBox="1">
            <a:spLocks noGrp="1"/>
          </p:cNvSpPr>
          <p:nvPr>
            <p:ph type="body" idx="1"/>
          </p:nvPr>
        </p:nvSpPr>
        <p:spPr>
          <a:xfrm>
            <a:off x="685801" y="4777195"/>
            <a:ext cx="5486400" cy="3908614"/>
          </a:xfrm>
          <a:prstGeom prst="rect">
            <a:avLst/>
          </a:prstGeom>
        </p:spPr>
        <p:txBody>
          <a:bodyPr spcFirstLastPara="1" wrap="square" lIns="92038" tIns="46006" rIns="92038" bIns="46006" anchor="t" anchorCtr="0">
            <a:noAutofit/>
          </a:bodyPr>
          <a:lstStyle/>
          <a:p>
            <a:endParaRPr/>
          </a:p>
        </p:txBody>
      </p:sp>
      <p:sp>
        <p:nvSpPr>
          <p:cNvPr id="885" name="Google Shape;885;p38:notes"/>
          <p:cNvSpPr>
            <a:spLocks noGrp="1" noRot="1" noChangeAspect="1"/>
          </p:cNvSpPr>
          <p:nvPr>
            <p:ph type="sldImg" idx="2"/>
          </p:nvPr>
        </p:nvSpPr>
        <p:spPr>
          <a:xfrm>
            <a:off x="452438" y="1241425"/>
            <a:ext cx="5953125" cy="3348038"/>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1452584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9.xml"/><Relationship Id="rId1" Type="http://schemas.openxmlformats.org/officeDocument/2006/relationships/tags" Target="../tags/tag8.xml"/><Relationship Id="rId5" Type="http://schemas.openxmlformats.org/officeDocument/2006/relationships/image" Target="../media/image1.emf"/><Relationship Id="rId4" Type="http://schemas.openxmlformats.org/officeDocument/2006/relationships/oleObject" Target="../embeddings/oleObject5.bin"/></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Master" Target="../slideMasters/slideMaster2.xml"/><Relationship Id="rId1" Type="http://schemas.openxmlformats.org/officeDocument/2006/relationships/tags" Target="../tags/tag10.xml"/><Relationship Id="rId4" Type="http://schemas.openxmlformats.org/officeDocument/2006/relationships/image" Target="../media/image1.emf"/></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4.xml"/><Relationship Id="rId4" Type="http://schemas.openxmlformats.org/officeDocument/2006/relationships/image" Target="../media/image1.emf"/></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14.xml"/><Relationship Id="rId1" Type="http://schemas.openxmlformats.org/officeDocument/2006/relationships/tags" Target="../tags/tag13.xml"/><Relationship Id="rId5" Type="http://schemas.openxmlformats.org/officeDocument/2006/relationships/image" Target="../media/image1.emf"/><Relationship Id="rId4" Type="http://schemas.openxmlformats.org/officeDocument/2006/relationships/oleObject" Target="../embeddings/oleObject8.bin"/></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Master" Target="../slideMasters/slideMaster3.xml"/><Relationship Id="rId1" Type="http://schemas.openxmlformats.org/officeDocument/2006/relationships/tags" Target="../tags/tag15.xml"/><Relationship Id="rId4" Type="http://schemas.openxmlformats.org/officeDocument/2006/relationships/image" Target="../media/image1.emf"/></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Master" Target="../slideMasters/slideMaster4.xml"/><Relationship Id="rId1" Type="http://schemas.openxmlformats.org/officeDocument/2006/relationships/tags" Target="../tags/tag18.xml"/><Relationship Id="rId4" Type="http://schemas.openxmlformats.org/officeDocument/2006/relationships/image" Target="../media/image1.emf"/></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Master" Target="../slideMasters/slideMaster4.xml"/><Relationship Id="rId1" Type="http://schemas.openxmlformats.org/officeDocument/2006/relationships/tags" Target="../tags/tag19.xml"/><Relationship Id="rId4" Type="http://schemas.openxmlformats.org/officeDocument/2006/relationships/image" Target="../media/image1.emf"/></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5.xml"/><Relationship Id="rId4" Type="http://schemas.openxmlformats.org/officeDocument/2006/relationships/image" Target="../media/image1.emf"/></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952875" y="238125"/>
            <a:ext cx="8096250" cy="2101850"/>
          </a:xfrm>
        </p:spPr>
        <p:txBody>
          <a:bodyPr anchor="ctr"/>
          <a:lstStyle>
            <a:lvl1pPr algn="r">
              <a:defRPr sz="6000"/>
            </a:lvl1pPr>
          </a:lstStyle>
          <a:p>
            <a:r>
              <a:rPr lang="en-US" dirty="0"/>
              <a:t>Click to edit Master title style</a:t>
            </a:r>
          </a:p>
        </p:txBody>
      </p:sp>
      <p:sp>
        <p:nvSpPr>
          <p:cNvPr id="3" name="Subtitle 2"/>
          <p:cNvSpPr>
            <a:spLocks noGrp="1"/>
          </p:cNvSpPr>
          <p:nvPr>
            <p:ph type="subTitle" idx="1"/>
          </p:nvPr>
        </p:nvSpPr>
        <p:spPr>
          <a:xfrm>
            <a:off x="6057900" y="2601119"/>
            <a:ext cx="6000750" cy="1655762"/>
          </a:xfrm>
        </p:spPr>
        <p:txBody>
          <a:bodyPr/>
          <a:lstStyle>
            <a:lvl1pPr marL="0" indent="0" algn="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7" name="Right Triangle 6"/>
          <p:cNvSpPr/>
          <p:nvPr userDrawn="1"/>
        </p:nvSpPr>
        <p:spPr>
          <a:xfrm>
            <a:off x="0" y="0"/>
            <a:ext cx="11068050" cy="6858000"/>
          </a:xfrm>
          <a:prstGeom prst="rtTriangle">
            <a:avLst/>
          </a:prstGeom>
          <a:solidFill>
            <a:srgbClr val="3462AB"/>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8" name="Picture 4" descr="Image result for ÎµÎ»Î»Î·Î½Î¹ÎºÎ· Î´Î·Î¼Î¿ÎºÏÎ±ÏÎ¹Î± 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158746" y="4256881"/>
            <a:ext cx="1832104" cy="17954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744373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l-GR"/>
              <a:t>19/02/2020</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543827-C2B0-46E7-89AA-B56A23F9ACD0}" type="slidenum">
              <a:rPr lang="en-US" smtClean="0"/>
              <a:pPr/>
              <a:t>‹#›</a:t>
            </a:fld>
            <a:endParaRPr lang="en-US"/>
          </a:p>
        </p:txBody>
      </p:sp>
    </p:spTree>
    <p:extLst>
      <p:ext uri="{BB962C8B-B14F-4D97-AF65-F5344CB8AC3E}">
        <p14:creationId xmlns:p14="http://schemas.microsoft.com/office/powerpoint/2010/main" val="264089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l-GR"/>
              <a:t>19/02/2020</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543827-C2B0-46E7-89AA-B56A23F9ACD0}" type="slidenum">
              <a:rPr lang="en-US" smtClean="0"/>
              <a:pPr/>
              <a:t>‹#›</a:t>
            </a:fld>
            <a:endParaRPr lang="en-US"/>
          </a:p>
        </p:txBody>
      </p:sp>
    </p:spTree>
    <p:extLst>
      <p:ext uri="{BB962C8B-B14F-4D97-AF65-F5344CB8AC3E}">
        <p14:creationId xmlns:p14="http://schemas.microsoft.com/office/powerpoint/2010/main" val="28586881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86200" y="0"/>
            <a:ext cx="8096250" cy="2387600"/>
          </a:xfrm>
        </p:spPr>
        <p:txBody>
          <a:bodyPr anchor="b"/>
          <a:lstStyle>
            <a:lvl1pPr algn="r">
              <a:defRPr sz="6000"/>
            </a:lvl1pPr>
          </a:lstStyle>
          <a:p>
            <a:r>
              <a:rPr lang="en-US" dirty="0"/>
              <a:t>Click to edit Master title style</a:t>
            </a:r>
          </a:p>
        </p:txBody>
      </p:sp>
      <p:sp>
        <p:nvSpPr>
          <p:cNvPr id="3" name="Subtitle 2"/>
          <p:cNvSpPr>
            <a:spLocks noGrp="1"/>
          </p:cNvSpPr>
          <p:nvPr>
            <p:ph type="subTitle" idx="1"/>
          </p:nvPr>
        </p:nvSpPr>
        <p:spPr>
          <a:xfrm>
            <a:off x="5981700" y="2601119"/>
            <a:ext cx="6000750" cy="1655762"/>
          </a:xfrm>
        </p:spPr>
        <p:txBody>
          <a:bodyPr/>
          <a:lstStyle>
            <a:lvl1pPr marL="0" indent="0" algn="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7" name="Right Triangle 6"/>
          <p:cNvSpPr/>
          <p:nvPr userDrawn="1"/>
        </p:nvSpPr>
        <p:spPr>
          <a:xfrm>
            <a:off x="0" y="0"/>
            <a:ext cx="11068050" cy="6858000"/>
          </a:xfrm>
          <a:prstGeom prst="rtTriangle">
            <a:avLst/>
          </a:prstGeom>
          <a:solidFill>
            <a:srgbClr val="3462AB"/>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8" name="Picture 4" descr="Image result for ÎµÎ»Î»Î·Î½Î¹ÎºÎ· Î´Î·Î¼Î¿ÎºÏÎ±ÏÎ¹Î± 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158746" y="4256881"/>
            <a:ext cx="1832104" cy="17954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691652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extLst>
              <p:ext uri="{D42A27DB-BD31-4B8C-83A1-F6EECF244321}">
                <p14:modId xmlns:p14="http://schemas.microsoft.com/office/powerpoint/2010/main" val="2822891694"/>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360" imgH="360" progId="TCLayout.ActiveDocument.1">
                  <p:embed/>
                </p:oleObj>
              </mc:Choice>
              <mc:Fallback>
                <p:oleObj name="think-cell Slide" r:id="rId4" imgW="360" imgH="360" progId="TCLayout.ActiveDocument.1">
                  <p:embed/>
                  <p:pic>
                    <p:nvPicPr>
                      <p:cNvPr id="0" name="Picture 4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Rectangle 7" hidden="1">
            <a:extLst>
              <a:ext uri="{FF2B5EF4-FFF2-40B4-BE49-F238E27FC236}">
                <a16:creationId xmlns:a16="http://schemas.microsoft.com/office/drawing/2014/main" id="{7A8F0C80-1709-4E76-B400-96F47AFBB942}"/>
              </a:ext>
            </a:extLst>
          </p:cNvPr>
          <p:cNvSpPr/>
          <p:nvPr userDrawn="1">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lvl="0" indent="0" algn="ctr" eaLnBrk="1">
              <a:lnSpc>
                <a:spcPct val="90000"/>
              </a:lnSpc>
              <a:spcBef>
                <a:spcPct val="0"/>
              </a:spcBef>
              <a:spcAft>
                <a:spcPct val="0"/>
              </a:spcAft>
            </a:pPr>
            <a:endParaRPr lang="en-US" sz="3200" b="0" i="0" baseline="0" dirty="0">
              <a:latin typeface="Calibri" panose="020F0502020204030204" pitchFamily="34" charset="0"/>
              <a:ea typeface="+mj-ea"/>
              <a:cs typeface="Calibri" panose="020F0502020204030204" pitchFamily="34" charset="0"/>
              <a:sym typeface="Arial" panose="020B0604020202020204" pitchFamily="34" charset="0"/>
            </a:endParaRP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p:cNvSpPr>
            <a:spLocks noGrp="1"/>
          </p:cNvSpPr>
          <p:nvPr>
            <p:ph type="title"/>
          </p:nvPr>
        </p:nvSpPr>
        <p:spPr/>
        <p:txBody>
          <a:bodyPr/>
          <a:lstStyle/>
          <a:p>
            <a:r>
              <a:rPr lang="en-US"/>
              <a:t>Click to edit Master title style</a:t>
            </a:r>
          </a:p>
        </p:txBody>
      </p:sp>
      <p:sp>
        <p:nvSpPr>
          <p:cNvPr id="4" name="Date Placeholder 3"/>
          <p:cNvSpPr>
            <a:spLocks noGrp="1"/>
          </p:cNvSpPr>
          <p:nvPr>
            <p:ph type="dt" sz="half" idx="10"/>
          </p:nvPr>
        </p:nvSpPr>
        <p:spPr/>
        <p:txBody>
          <a:bodyPr/>
          <a:lstStyle/>
          <a:p>
            <a:r>
              <a:rPr lang="el-GR"/>
              <a:t>19/02/2020</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543827-C2B0-46E7-89AA-B56A23F9ACD0}" type="slidenum">
              <a:rPr lang="en-US" smtClean="0"/>
              <a:pPr/>
              <a:t>‹#›</a:t>
            </a:fld>
            <a:endParaRPr lang="en-US"/>
          </a:p>
        </p:txBody>
      </p:sp>
    </p:spTree>
    <p:extLst>
      <p:ext uri="{BB962C8B-B14F-4D97-AF65-F5344CB8AC3E}">
        <p14:creationId xmlns:p14="http://schemas.microsoft.com/office/powerpoint/2010/main" val="30069856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r>
              <a:rPr lang="el-GR"/>
              <a:t>19/02/2020</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543827-C2B0-46E7-89AA-B56A23F9ACD0}" type="slidenum">
              <a:rPr lang="en-US" smtClean="0"/>
              <a:pPr/>
              <a:t>‹#›</a:t>
            </a:fld>
            <a:endParaRPr lang="en-US"/>
          </a:p>
        </p:txBody>
      </p:sp>
    </p:spTree>
    <p:extLst>
      <p:ext uri="{BB962C8B-B14F-4D97-AF65-F5344CB8AC3E}">
        <p14:creationId xmlns:p14="http://schemas.microsoft.com/office/powerpoint/2010/main" val="13321139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l-GR"/>
              <a:t>19/02/2020</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543827-C2B0-46E7-89AA-B56A23F9ACD0}" type="slidenum">
              <a:rPr lang="en-US" smtClean="0"/>
              <a:pPr/>
              <a:t>‹#›</a:t>
            </a:fld>
            <a:endParaRPr lang="en-US"/>
          </a:p>
        </p:txBody>
      </p:sp>
    </p:spTree>
    <p:extLst>
      <p:ext uri="{BB962C8B-B14F-4D97-AF65-F5344CB8AC3E}">
        <p14:creationId xmlns:p14="http://schemas.microsoft.com/office/powerpoint/2010/main" val="5207573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l-GR"/>
              <a:t>19/02/2020</a:t>
            </a:r>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1543827-C2B0-46E7-89AA-B56A23F9ACD0}" type="slidenum">
              <a:rPr lang="en-US" smtClean="0"/>
              <a:pPr/>
              <a:t>‹#›</a:t>
            </a:fld>
            <a:endParaRPr lang="en-US"/>
          </a:p>
        </p:txBody>
      </p:sp>
    </p:spTree>
    <p:extLst>
      <p:ext uri="{BB962C8B-B14F-4D97-AF65-F5344CB8AC3E}">
        <p14:creationId xmlns:p14="http://schemas.microsoft.com/office/powerpoint/2010/main" val="23572185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userDrawn="1">
            <p:custDataLst>
              <p:tags r:id="rId1"/>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360" imgH="360" progId="TCLayout.ActiveDocument.1">
                  <p:embed/>
                </p:oleObj>
              </mc:Choice>
              <mc:Fallback>
                <p:oleObj name="think-cell Slide" r:id="rId3" imgW="360" imgH="360" progId="TCLayout.ActiveDocument.1">
                  <p:embed/>
                  <p:pic>
                    <p:nvPicPr>
                      <p:cNvPr id="0" name="Picture 4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Title 1"/>
          <p:cNvSpPr>
            <a:spLocks noGrp="1"/>
          </p:cNvSpPr>
          <p:nvPr>
            <p:ph type="title"/>
          </p:nvPr>
        </p:nvSpPr>
        <p:spPr>
          <a:xfrm>
            <a:off x="838200" y="212725"/>
            <a:ext cx="10515600" cy="739775"/>
          </a:xfrm>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l-GR"/>
              <a:t>19/02/2020</a:t>
            </a:r>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1543827-C2B0-46E7-89AA-B56A23F9ACD0}" type="slidenum">
              <a:rPr lang="en-US" smtClean="0"/>
              <a:pPr/>
              <a:t>‹#›</a:t>
            </a:fld>
            <a:endParaRPr lang="en-US"/>
          </a:p>
        </p:txBody>
      </p:sp>
    </p:spTree>
    <p:extLst>
      <p:ext uri="{BB962C8B-B14F-4D97-AF65-F5344CB8AC3E}">
        <p14:creationId xmlns:p14="http://schemas.microsoft.com/office/powerpoint/2010/main" val="30764769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l-GR"/>
              <a:t>19/02/2020</a:t>
            </a:r>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1543827-C2B0-46E7-89AA-B56A23F9ACD0}" type="slidenum">
              <a:rPr lang="en-US" smtClean="0"/>
              <a:pPr/>
              <a:t>‹#›</a:t>
            </a:fld>
            <a:endParaRPr lang="en-US"/>
          </a:p>
        </p:txBody>
      </p:sp>
    </p:spTree>
    <p:extLst>
      <p:ext uri="{BB962C8B-B14F-4D97-AF65-F5344CB8AC3E}">
        <p14:creationId xmlns:p14="http://schemas.microsoft.com/office/powerpoint/2010/main" val="302234088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r>
              <a:rPr lang="el-GR"/>
              <a:t>19/02/2020</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543827-C2B0-46E7-89AA-B56A23F9ACD0}" type="slidenum">
              <a:rPr lang="en-US" smtClean="0"/>
              <a:pPr/>
              <a:t>‹#›</a:t>
            </a:fld>
            <a:endParaRPr lang="en-US"/>
          </a:p>
        </p:txBody>
      </p:sp>
    </p:spTree>
    <p:extLst>
      <p:ext uri="{BB962C8B-B14F-4D97-AF65-F5344CB8AC3E}">
        <p14:creationId xmlns:p14="http://schemas.microsoft.com/office/powerpoint/2010/main" val="25991725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extLst>
              <p:ext uri="{D42A27DB-BD31-4B8C-83A1-F6EECF244321}">
                <p14:modId xmlns:p14="http://schemas.microsoft.com/office/powerpoint/2010/main" val="95863663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360" imgH="360" progId="TCLayout.ActiveDocument.1">
                  <p:embed/>
                </p:oleObj>
              </mc:Choice>
              <mc:Fallback>
                <p:oleObj name="think-cell Slide" r:id="rId3" imgW="360" imgH="360" progId="TCLayout.ActiveDocument.1">
                  <p:embed/>
                  <p:pic>
                    <p:nvPicPr>
                      <p:cNvPr id="0" name="Picture 17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r>
              <a:rPr lang="el-GR"/>
              <a:t>19/02/2020</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543827-C2B0-46E7-89AA-B56A23F9ACD0}" type="slidenum">
              <a:rPr lang="en-US" smtClean="0"/>
              <a:pPr/>
              <a:t>‹#›</a:t>
            </a:fld>
            <a:endParaRPr lang="en-US"/>
          </a:p>
        </p:txBody>
      </p:sp>
    </p:spTree>
    <p:extLst>
      <p:ext uri="{BB962C8B-B14F-4D97-AF65-F5344CB8AC3E}">
        <p14:creationId xmlns:p14="http://schemas.microsoft.com/office/powerpoint/2010/main" val="252397132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r>
              <a:rPr lang="el-GR"/>
              <a:t>19/02/2020</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543827-C2B0-46E7-89AA-B56A23F9ACD0}" type="slidenum">
              <a:rPr lang="en-US" smtClean="0"/>
              <a:pPr/>
              <a:t>‹#›</a:t>
            </a:fld>
            <a:endParaRPr lang="en-US"/>
          </a:p>
        </p:txBody>
      </p:sp>
    </p:spTree>
    <p:extLst>
      <p:ext uri="{BB962C8B-B14F-4D97-AF65-F5344CB8AC3E}">
        <p14:creationId xmlns:p14="http://schemas.microsoft.com/office/powerpoint/2010/main" val="34296455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l-GR"/>
              <a:t>19/02/2020</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543827-C2B0-46E7-89AA-B56A23F9ACD0}" type="slidenum">
              <a:rPr lang="en-US" smtClean="0"/>
              <a:pPr/>
              <a:t>‹#›</a:t>
            </a:fld>
            <a:endParaRPr lang="en-US"/>
          </a:p>
        </p:txBody>
      </p:sp>
    </p:spTree>
    <p:extLst>
      <p:ext uri="{BB962C8B-B14F-4D97-AF65-F5344CB8AC3E}">
        <p14:creationId xmlns:p14="http://schemas.microsoft.com/office/powerpoint/2010/main" val="28741563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l-GR"/>
              <a:t>19/02/2020</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543827-C2B0-46E7-89AA-B56A23F9ACD0}" type="slidenum">
              <a:rPr lang="en-US" smtClean="0"/>
              <a:pPr/>
              <a:t>‹#›</a:t>
            </a:fld>
            <a:endParaRPr lang="en-US"/>
          </a:p>
        </p:txBody>
      </p:sp>
    </p:spTree>
    <p:extLst>
      <p:ext uri="{BB962C8B-B14F-4D97-AF65-F5344CB8AC3E}">
        <p14:creationId xmlns:p14="http://schemas.microsoft.com/office/powerpoint/2010/main" val="324051479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86200" y="0"/>
            <a:ext cx="8096250" cy="2387600"/>
          </a:xfrm>
        </p:spPr>
        <p:txBody>
          <a:bodyPr anchor="b"/>
          <a:lstStyle>
            <a:lvl1pPr algn="r">
              <a:defRPr sz="6000"/>
            </a:lvl1pPr>
          </a:lstStyle>
          <a:p>
            <a:r>
              <a:rPr lang="en-US" dirty="0"/>
              <a:t>Click to edit Master title style</a:t>
            </a:r>
          </a:p>
        </p:txBody>
      </p:sp>
      <p:sp>
        <p:nvSpPr>
          <p:cNvPr id="3" name="Subtitle 2"/>
          <p:cNvSpPr>
            <a:spLocks noGrp="1"/>
          </p:cNvSpPr>
          <p:nvPr>
            <p:ph type="subTitle" idx="1"/>
          </p:nvPr>
        </p:nvSpPr>
        <p:spPr>
          <a:xfrm>
            <a:off x="5981700" y="2601119"/>
            <a:ext cx="6000750" cy="1655762"/>
          </a:xfrm>
        </p:spPr>
        <p:txBody>
          <a:bodyPr/>
          <a:lstStyle>
            <a:lvl1pPr marL="0" indent="0" algn="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7" name="Right Triangle 6"/>
          <p:cNvSpPr/>
          <p:nvPr userDrawn="1"/>
        </p:nvSpPr>
        <p:spPr>
          <a:xfrm>
            <a:off x="0" y="0"/>
            <a:ext cx="11068050" cy="6858000"/>
          </a:xfrm>
          <a:prstGeom prst="rtTriangle">
            <a:avLst/>
          </a:prstGeom>
          <a:solidFill>
            <a:srgbClr val="3462AB"/>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8" name="Picture 4" descr="Image result for ÎµÎ»Î»Î·Î½Î¹ÎºÎ· Î´Î·Î¼Î¿ÎºÏÎ±ÏÎ¹Î± 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158746" y="4256881"/>
            <a:ext cx="1832104" cy="17954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4850659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360" imgH="360" progId="TCLayout.ActiveDocument.1">
                  <p:embed/>
                </p:oleObj>
              </mc:Choice>
              <mc:Fallback>
                <p:oleObj name="think-cell Slide" r:id="rId4" imgW="360" imgH="360" progId="TCLayout.ActiveDocument.1">
                  <p:embed/>
                  <p:pic>
                    <p:nvPicPr>
                      <p:cNvPr id="0" name="Picture 3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Rectangle 7" hidden="1">
            <a:extLst>
              <a:ext uri="{FF2B5EF4-FFF2-40B4-BE49-F238E27FC236}">
                <a16:creationId xmlns:a16="http://schemas.microsoft.com/office/drawing/2014/main" id="{7A8F0C80-1709-4E76-B400-96F47AFBB942}"/>
              </a:ext>
            </a:extLst>
          </p:cNvPr>
          <p:cNvSpPr/>
          <p:nvPr userDrawn="1">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lvl="0" indent="0" algn="ctr" eaLnBrk="1">
              <a:lnSpc>
                <a:spcPct val="90000"/>
              </a:lnSpc>
              <a:spcBef>
                <a:spcPct val="0"/>
              </a:spcBef>
              <a:spcAft>
                <a:spcPct val="0"/>
              </a:spcAft>
            </a:pPr>
            <a:endParaRPr lang="en-US" sz="3200" b="0" i="0" baseline="0" dirty="0">
              <a:latin typeface="Calibri" panose="020F0502020204030204" pitchFamily="34" charset="0"/>
              <a:ea typeface="+mj-ea"/>
              <a:cs typeface="Calibri" panose="020F0502020204030204" pitchFamily="34" charset="0"/>
              <a:sym typeface="Arial" panose="020B0604020202020204" pitchFamily="34" charset="0"/>
            </a:endParaRP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p:cNvSpPr>
            <a:spLocks noGrp="1"/>
          </p:cNvSpPr>
          <p:nvPr>
            <p:ph type="title"/>
          </p:nvPr>
        </p:nvSpPr>
        <p:spPr/>
        <p:txBody>
          <a:bodyPr/>
          <a:lstStyle/>
          <a:p>
            <a:r>
              <a:rPr lang="en-US"/>
              <a:t>Click to edit Master title style</a:t>
            </a:r>
          </a:p>
        </p:txBody>
      </p:sp>
      <p:sp>
        <p:nvSpPr>
          <p:cNvPr id="4" name="Date Placeholder 3"/>
          <p:cNvSpPr>
            <a:spLocks noGrp="1"/>
          </p:cNvSpPr>
          <p:nvPr>
            <p:ph type="dt" sz="half" idx="10"/>
          </p:nvPr>
        </p:nvSpPr>
        <p:spPr/>
        <p:txBody>
          <a:bodyPr/>
          <a:lstStyle/>
          <a:p>
            <a:r>
              <a:rPr lang="el-GR"/>
              <a:t>19/02/2020</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543827-C2B0-46E7-89AA-B56A23F9ACD0}" type="slidenum">
              <a:rPr lang="en-US" smtClean="0"/>
              <a:pPr/>
              <a:t>‹#›</a:t>
            </a:fld>
            <a:endParaRPr lang="en-US"/>
          </a:p>
        </p:txBody>
      </p:sp>
    </p:spTree>
    <p:extLst>
      <p:ext uri="{BB962C8B-B14F-4D97-AF65-F5344CB8AC3E}">
        <p14:creationId xmlns:p14="http://schemas.microsoft.com/office/powerpoint/2010/main" val="126052410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r>
              <a:rPr lang="el-GR"/>
              <a:t>19/02/2020</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543827-C2B0-46E7-89AA-B56A23F9ACD0}" type="slidenum">
              <a:rPr lang="en-US" smtClean="0"/>
              <a:pPr/>
              <a:t>‹#›</a:t>
            </a:fld>
            <a:endParaRPr lang="en-US"/>
          </a:p>
        </p:txBody>
      </p:sp>
    </p:spTree>
    <p:extLst>
      <p:ext uri="{BB962C8B-B14F-4D97-AF65-F5344CB8AC3E}">
        <p14:creationId xmlns:p14="http://schemas.microsoft.com/office/powerpoint/2010/main" val="370508169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l-GR"/>
              <a:t>19/02/2020</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543827-C2B0-46E7-89AA-B56A23F9ACD0}" type="slidenum">
              <a:rPr lang="en-US" smtClean="0"/>
              <a:pPr/>
              <a:t>‹#›</a:t>
            </a:fld>
            <a:endParaRPr lang="en-US"/>
          </a:p>
        </p:txBody>
      </p:sp>
    </p:spTree>
    <p:extLst>
      <p:ext uri="{BB962C8B-B14F-4D97-AF65-F5344CB8AC3E}">
        <p14:creationId xmlns:p14="http://schemas.microsoft.com/office/powerpoint/2010/main" val="381655553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l-GR"/>
              <a:t>19/02/2020</a:t>
            </a:r>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1543827-C2B0-46E7-89AA-B56A23F9ACD0}" type="slidenum">
              <a:rPr lang="en-US" smtClean="0"/>
              <a:pPr/>
              <a:t>‹#›</a:t>
            </a:fld>
            <a:endParaRPr lang="en-US"/>
          </a:p>
        </p:txBody>
      </p:sp>
    </p:spTree>
    <p:extLst>
      <p:ext uri="{BB962C8B-B14F-4D97-AF65-F5344CB8AC3E}">
        <p14:creationId xmlns:p14="http://schemas.microsoft.com/office/powerpoint/2010/main" val="73353732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userDrawn="1">
            <p:custDataLst>
              <p:tags r:id="rId1"/>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360" imgH="360" progId="TCLayout.ActiveDocument.1">
                  <p:embed/>
                </p:oleObj>
              </mc:Choice>
              <mc:Fallback>
                <p:oleObj name="think-cell Slide" r:id="rId3" imgW="360" imgH="360" progId="TCLayout.ActiveDocument.1">
                  <p:embed/>
                  <p:pic>
                    <p:nvPicPr>
                      <p:cNvPr id="0" name="Picture 3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l-GR"/>
              <a:t>19/02/2020</a:t>
            </a:r>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1543827-C2B0-46E7-89AA-B56A23F9ACD0}" type="slidenum">
              <a:rPr lang="en-US" smtClean="0"/>
              <a:pPr/>
              <a:t>‹#›</a:t>
            </a:fld>
            <a:endParaRPr lang="en-US"/>
          </a:p>
        </p:txBody>
      </p:sp>
    </p:spTree>
    <p:extLst>
      <p:ext uri="{BB962C8B-B14F-4D97-AF65-F5344CB8AC3E}">
        <p14:creationId xmlns:p14="http://schemas.microsoft.com/office/powerpoint/2010/main" val="23959576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l-GR"/>
              <a:t>19/02/2020</a:t>
            </a:r>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1543827-C2B0-46E7-89AA-B56A23F9ACD0}" type="slidenum">
              <a:rPr lang="en-US" smtClean="0"/>
              <a:pPr/>
              <a:t>‹#›</a:t>
            </a:fld>
            <a:endParaRPr lang="en-US"/>
          </a:p>
        </p:txBody>
      </p:sp>
    </p:spTree>
    <p:extLst>
      <p:ext uri="{BB962C8B-B14F-4D97-AF65-F5344CB8AC3E}">
        <p14:creationId xmlns:p14="http://schemas.microsoft.com/office/powerpoint/2010/main" val="5383195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r>
              <a:rPr lang="el-GR"/>
              <a:t>19/02/2020</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543827-C2B0-46E7-89AA-B56A23F9ACD0}" type="slidenum">
              <a:rPr lang="en-US" smtClean="0"/>
              <a:pPr/>
              <a:t>‹#›</a:t>
            </a:fld>
            <a:endParaRPr lang="en-US"/>
          </a:p>
        </p:txBody>
      </p:sp>
    </p:spTree>
    <p:extLst>
      <p:ext uri="{BB962C8B-B14F-4D97-AF65-F5344CB8AC3E}">
        <p14:creationId xmlns:p14="http://schemas.microsoft.com/office/powerpoint/2010/main" val="175942591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r>
              <a:rPr lang="el-GR"/>
              <a:t>19/02/2020</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543827-C2B0-46E7-89AA-B56A23F9ACD0}" type="slidenum">
              <a:rPr lang="en-US" smtClean="0"/>
              <a:pPr/>
              <a:t>‹#›</a:t>
            </a:fld>
            <a:endParaRPr lang="en-US"/>
          </a:p>
        </p:txBody>
      </p:sp>
    </p:spTree>
    <p:extLst>
      <p:ext uri="{BB962C8B-B14F-4D97-AF65-F5344CB8AC3E}">
        <p14:creationId xmlns:p14="http://schemas.microsoft.com/office/powerpoint/2010/main" val="26488760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r>
              <a:rPr lang="el-GR"/>
              <a:t>19/02/2020</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543827-C2B0-46E7-89AA-B56A23F9ACD0}" type="slidenum">
              <a:rPr lang="en-US" smtClean="0"/>
              <a:pPr/>
              <a:t>‹#›</a:t>
            </a:fld>
            <a:endParaRPr lang="en-US"/>
          </a:p>
        </p:txBody>
      </p:sp>
    </p:spTree>
    <p:extLst>
      <p:ext uri="{BB962C8B-B14F-4D97-AF65-F5344CB8AC3E}">
        <p14:creationId xmlns:p14="http://schemas.microsoft.com/office/powerpoint/2010/main" val="159668817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l-GR"/>
              <a:t>19/02/2020</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543827-C2B0-46E7-89AA-B56A23F9ACD0}" type="slidenum">
              <a:rPr lang="en-US" smtClean="0"/>
              <a:pPr/>
              <a:t>‹#›</a:t>
            </a:fld>
            <a:endParaRPr lang="en-US"/>
          </a:p>
        </p:txBody>
      </p:sp>
    </p:spTree>
    <p:extLst>
      <p:ext uri="{BB962C8B-B14F-4D97-AF65-F5344CB8AC3E}">
        <p14:creationId xmlns:p14="http://schemas.microsoft.com/office/powerpoint/2010/main" val="244909866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l-GR"/>
              <a:t>19/02/2020</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543827-C2B0-46E7-89AA-B56A23F9ACD0}" type="slidenum">
              <a:rPr lang="en-US" smtClean="0"/>
              <a:pPr/>
              <a:t>‹#›</a:t>
            </a:fld>
            <a:endParaRPr lang="en-US"/>
          </a:p>
        </p:txBody>
      </p:sp>
    </p:spTree>
    <p:extLst>
      <p:ext uri="{BB962C8B-B14F-4D97-AF65-F5344CB8AC3E}">
        <p14:creationId xmlns:p14="http://schemas.microsoft.com/office/powerpoint/2010/main" val="352513147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952875" y="238125"/>
            <a:ext cx="8096250" cy="2101850"/>
          </a:xfrm>
        </p:spPr>
        <p:txBody>
          <a:bodyPr anchor="ctr"/>
          <a:lstStyle>
            <a:lvl1pPr algn="r">
              <a:defRPr sz="6000"/>
            </a:lvl1pPr>
          </a:lstStyle>
          <a:p>
            <a:r>
              <a:rPr lang="en-US" dirty="0"/>
              <a:t>Click to edit Master title style</a:t>
            </a:r>
          </a:p>
        </p:txBody>
      </p:sp>
      <p:sp>
        <p:nvSpPr>
          <p:cNvPr id="3" name="Subtitle 2"/>
          <p:cNvSpPr>
            <a:spLocks noGrp="1"/>
          </p:cNvSpPr>
          <p:nvPr>
            <p:ph type="subTitle" idx="1"/>
          </p:nvPr>
        </p:nvSpPr>
        <p:spPr>
          <a:xfrm>
            <a:off x="6057900" y="2601119"/>
            <a:ext cx="6000750" cy="1655762"/>
          </a:xfrm>
        </p:spPr>
        <p:txBody>
          <a:bodyPr/>
          <a:lstStyle>
            <a:lvl1pPr marL="0" indent="0" algn="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7" name="Right Triangle 6"/>
          <p:cNvSpPr/>
          <p:nvPr userDrawn="1"/>
        </p:nvSpPr>
        <p:spPr>
          <a:xfrm>
            <a:off x="0" y="0"/>
            <a:ext cx="11068050" cy="6858000"/>
          </a:xfrm>
          <a:prstGeom prst="rtTriangle">
            <a:avLst/>
          </a:prstGeom>
          <a:solidFill>
            <a:srgbClr val="3462AB"/>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1028" name="Picture 4" descr="Image result for ÎµÎ»Î»Î·Î½Î¹ÎºÎ· Î´Î·Î¼Î¿ÎºÏÎ±ÏÎ¹Î± 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158746" y="4256881"/>
            <a:ext cx="1832104" cy="17954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8332814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360" imgH="360" progId="TCLayout.ActiveDocument.1">
                  <p:embed/>
                </p:oleObj>
              </mc:Choice>
              <mc:Fallback>
                <p:oleObj name="think-cell Slide" r:id="rId3" imgW="360" imgH="360" progId="TCLayout.ActiveDocument.1">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r>
              <a:rPr lang="el-GR">
                <a:solidFill>
                  <a:srgbClr val="5B9BD5">
                    <a:lumMod val="50000"/>
                  </a:srgbClr>
                </a:solidFill>
              </a:rPr>
              <a:t>19/02/2020</a:t>
            </a:r>
            <a:endParaRPr lang="en-US">
              <a:solidFill>
                <a:srgbClr val="5B9BD5">
                  <a:lumMod val="50000"/>
                </a:srgbClr>
              </a:solidFill>
            </a:endParaRPr>
          </a:p>
        </p:txBody>
      </p:sp>
      <p:sp>
        <p:nvSpPr>
          <p:cNvPr id="5" name="Footer Placeholder 4"/>
          <p:cNvSpPr>
            <a:spLocks noGrp="1"/>
          </p:cNvSpPr>
          <p:nvPr>
            <p:ph type="ftr" sz="quarter" idx="11"/>
          </p:nvPr>
        </p:nvSpPr>
        <p:spPr/>
        <p:txBody>
          <a:bodyPr/>
          <a:lstStyle/>
          <a:p>
            <a:endParaRPr lang="en-US">
              <a:solidFill>
                <a:srgbClr val="5B9BD5">
                  <a:lumMod val="50000"/>
                </a:srgbClr>
              </a:solidFill>
            </a:endParaRPr>
          </a:p>
        </p:txBody>
      </p:sp>
      <p:sp>
        <p:nvSpPr>
          <p:cNvPr id="6" name="Slide Number Placeholder 5"/>
          <p:cNvSpPr>
            <a:spLocks noGrp="1"/>
          </p:cNvSpPr>
          <p:nvPr>
            <p:ph type="sldNum" sz="quarter" idx="12"/>
          </p:nvPr>
        </p:nvSpPr>
        <p:spPr/>
        <p:txBody>
          <a:bodyPr/>
          <a:lstStyle/>
          <a:p>
            <a:fld id="{51543827-C2B0-46E7-89AA-B56A23F9ACD0}" type="slidenum">
              <a:rPr lang="en-US" smtClean="0">
                <a:solidFill>
                  <a:srgbClr val="5B9BD5">
                    <a:lumMod val="50000"/>
                  </a:srgbClr>
                </a:solidFill>
              </a:rPr>
              <a:pPr/>
              <a:t>‹#›</a:t>
            </a:fld>
            <a:endParaRPr lang="en-US">
              <a:solidFill>
                <a:srgbClr val="5B9BD5">
                  <a:lumMod val="50000"/>
                </a:srgbClr>
              </a:solidFill>
            </a:endParaRPr>
          </a:p>
        </p:txBody>
      </p:sp>
    </p:spTree>
    <p:extLst>
      <p:ext uri="{BB962C8B-B14F-4D97-AF65-F5344CB8AC3E}">
        <p14:creationId xmlns:p14="http://schemas.microsoft.com/office/powerpoint/2010/main" val="177561327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r>
              <a:rPr lang="el-GR">
                <a:solidFill>
                  <a:srgbClr val="5B9BD5">
                    <a:lumMod val="50000"/>
                  </a:srgbClr>
                </a:solidFill>
              </a:rPr>
              <a:t>19/02/2020</a:t>
            </a:r>
            <a:endParaRPr lang="en-US">
              <a:solidFill>
                <a:srgbClr val="5B9BD5">
                  <a:lumMod val="50000"/>
                </a:srgbClr>
              </a:solidFill>
            </a:endParaRPr>
          </a:p>
        </p:txBody>
      </p:sp>
      <p:sp>
        <p:nvSpPr>
          <p:cNvPr id="5" name="Footer Placeholder 4"/>
          <p:cNvSpPr>
            <a:spLocks noGrp="1"/>
          </p:cNvSpPr>
          <p:nvPr>
            <p:ph type="ftr" sz="quarter" idx="11"/>
          </p:nvPr>
        </p:nvSpPr>
        <p:spPr/>
        <p:txBody>
          <a:bodyPr/>
          <a:lstStyle/>
          <a:p>
            <a:endParaRPr lang="en-US">
              <a:solidFill>
                <a:srgbClr val="5B9BD5">
                  <a:lumMod val="50000"/>
                </a:srgbClr>
              </a:solidFill>
            </a:endParaRPr>
          </a:p>
        </p:txBody>
      </p:sp>
      <p:sp>
        <p:nvSpPr>
          <p:cNvPr id="6" name="Slide Number Placeholder 5"/>
          <p:cNvSpPr>
            <a:spLocks noGrp="1"/>
          </p:cNvSpPr>
          <p:nvPr>
            <p:ph type="sldNum" sz="quarter" idx="12"/>
          </p:nvPr>
        </p:nvSpPr>
        <p:spPr/>
        <p:txBody>
          <a:bodyPr/>
          <a:lstStyle/>
          <a:p>
            <a:fld id="{51543827-C2B0-46E7-89AA-B56A23F9ACD0}" type="slidenum">
              <a:rPr lang="en-US" smtClean="0">
                <a:solidFill>
                  <a:srgbClr val="5B9BD5">
                    <a:lumMod val="50000"/>
                  </a:srgbClr>
                </a:solidFill>
              </a:rPr>
              <a:pPr/>
              <a:t>‹#›</a:t>
            </a:fld>
            <a:endParaRPr lang="en-US">
              <a:solidFill>
                <a:srgbClr val="5B9BD5">
                  <a:lumMod val="50000"/>
                </a:srgbClr>
              </a:solidFill>
            </a:endParaRPr>
          </a:p>
        </p:txBody>
      </p:sp>
    </p:spTree>
    <p:extLst>
      <p:ext uri="{BB962C8B-B14F-4D97-AF65-F5344CB8AC3E}">
        <p14:creationId xmlns:p14="http://schemas.microsoft.com/office/powerpoint/2010/main" val="241065664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r>
              <a:rPr lang="el-GR">
                <a:solidFill>
                  <a:srgbClr val="5B9BD5">
                    <a:lumMod val="50000"/>
                  </a:srgbClr>
                </a:solidFill>
              </a:rPr>
              <a:t>19/02/2020</a:t>
            </a:r>
            <a:endParaRPr lang="en-US">
              <a:solidFill>
                <a:srgbClr val="5B9BD5">
                  <a:lumMod val="50000"/>
                </a:srgbClr>
              </a:solidFill>
            </a:endParaRPr>
          </a:p>
        </p:txBody>
      </p:sp>
      <p:sp>
        <p:nvSpPr>
          <p:cNvPr id="6" name="Footer Placeholder 5"/>
          <p:cNvSpPr>
            <a:spLocks noGrp="1"/>
          </p:cNvSpPr>
          <p:nvPr>
            <p:ph type="ftr" sz="quarter" idx="11"/>
          </p:nvPr>
        </p:nvSpPr>
        <p:spPr/>
        <p:txBody>
          <a:bodyPr/>
          <a:lstStyle/>
          <a:p>
            <a:endParaRPr lang="en-US">
              <a:solidFill>
                <a:srgbClr val="5B9BD5">
                  <a:lumMod val="50000"/>
                </a:srgbClr>
              </a:solidFill>
            </a:endParaRPr>
          </a:p>
        </p:txBody>
      </p:sp>
      <p:sp>
        <p:nvSpPr>
          <p:cNvPr id="7" name="Slide Number Placeholder 6"/>
          <p:cNvSpPr>
            <a:spLocks noGrp="1"/>
          </p:cNvSpPr>
          <p:nvPr>
            <p:ph type="sldNum" sz="quarter" idx="12"/>
          </p:nvPr>
        </p:nvSpPr>
        <p:spPr/>
        <p:txBody>
          <a:bodyPr/>
          <a:lstStyle/>
          <a:p>
            <a:fld id="{51543827-C2B0-46E7-89AA-B56A23F9ACD0}" type="slidenum">
              <a:rPr lang="en-US" smtClean="0">
                <a:solidFill>
                  <a:srgbClr val="5B9BD5">
                    <a:lumMod val="50000"/>
                  </a:srgbClr>
                </a:solidFill>
              </a:rPr>
              <a:pPr/>
              <a:t>‹#›</a:t>
            </a:fld>
            <a:endParaRPr lang="en-US">
              <a:solidFill>
                <a:srgbClr val="5B9BD5">
                  <a:lumMod val="50000"/>
                </a:srgbClr>
              </a:solidFill>
            </a:endParaRPr>
          </a:p>
        </p:txBody>
      </p:sp>
    </p:spTree>
    <p:extLst>
      <p:ext uri="{BB962C8B-B14F-4D97-AF65-F5344CB8AC3E}">
        <p14:creationId xmlns:p14="http://schemas.microsoft.com/office/powerpoint/2010/main" val="81310540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r>
              <a:rPr lang="el-GR">
                <a:solidFill>
                  <a:srgbClr val="5B9BD5">
                    <a:lumMod val="50000"/>
                  </a:srgbClr>
                </a:solidFill>
              </a:rPr>
              <a:t>19/02/2020</a:t>
            </a:r>
            <a:endParaRPr lang="en-US">
              <a:solidFill>
                <a:srgbClr val="5B9BD5">
                  <a:lumMod val="50000"/>
                </a:srgbClr>
              </a:solidFill>
            </a:endParaRPr>
          </a:p>
        </p:txBody>
      </p:sp>
      <p:sp>
        <p:nvSpPr>
          <p:cNvPr id="8" name="Footer Placeholder 7"/>
          <p:cNvSpPr>
            <a:spLocks noGrp="1"/>
          </p:cNvSpPr>
          <p:nvPr>
            <p:ph type="ftr" sz="quarter" idx="11"/>
          </p:nvPr>
        </p:nvSpPr>
        <p:spPr/>
        <p:txBody>
          <a:bodyPr/>
          <a:lstStyle/>
          <a:p>
            <a:endParaRPr lang="en-US">
              <a:solidFill>
                <a:srgbClr val="5B9BD5">
                  <a:lumMod val="50000"/>
                </a:srgbClr>
              </a:solidFill>
            </a:endParaRPr>
          </a:p>
        </p:txBody>
      </p:sp>
      <p:sp>
        <p:nvSpPr>
          <p:cNvPr id="9" name="Slide Number Placeholder 8"/>
          <p:cNvSpPr>
            <a:spLocks noGrp="1"/>
          </p:cNvSpPr>
          <p:nvPr>
            <p:ph type="sldNum" sz="quarter" idx="12"/>
          </p:nvPr>
        </p:nvSpPr>
        <p:spPr/>
        <p:txBody>
          <a:bodyPr/>
          <a:lstStyle/>
          <a:p>
            <a:fld id="{51543827-C2B0-46E7-89AA-B56A23F9ACD0}" type="slidenum">
              <a:rPr lang="en-US" smtClean="0">
                <a:solidFill>
                  <a:srgbClr val="5B9BD5">
                    <a:lumMod val="50000"/>
                  </a:srgbClr>
                </a:solidFill>
              </a:rPr>
              <a:pPr/>
              <a:t>‹#›</a:t>
            </a:fld>
            <a:endParaRPr lang="en-US">
              <a:solidFill>
                <a:srgbClr val="5B9BD5">
                  <a:lumMod val="50000"/>
                </a:srgbClr>
              </a:solidFill>
            </a:endParaRPr>
          </a:p>
        </p:txBody>
      </p:sp>
    </p:spTree>
    <p:extLst>
      <p:ext uri="{BB962C8B-B14F-4D97-AF65-F5344CB8AC3E}">
        <p14:creationId xmlns:p14="http://schemas.microsoft.com/office/powerpoint/2010/main" val="108478237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userDrawn="1">
            <p:custDataLst>
              <p:tags r:id="rId1"/>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360" imgH="360" progId="TCLayout.ActiveDocument.1">
                  <p:embed/>
                </p:oleObj>
              </mc:Choice>
              <mc:Fallback>
                <p:oleObj name="think-cell Slide" r:id="rId3" imgW="360" imgH="360" progId="TCLayout.ActiveDocument.1">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l-GR">
                <a:solidFill>
                  <a:srgbClr val="5B9BD5">
                    <a:lumMod val="50000"/>
                  </a:srgbClr>
                </a:solidFill>
              </a:rPr>
              <a:t>19/02/2020</a:t>
            </a:r>
            <a:endParaRPr lang="en-US">
              <a:solidFill>
                <a:srgbClr val="5B9BD5">
                  <a:lumMod val="50000"/>
                </a:srgbClr>
              </a:solidFill>
            </a:endParaRPr>
          </a:p>
        </p:txBody>
      </p:sp>
      <p:sp>
        <p:nvSpPr>
          <p:cNvPr id="4" name="Footer Placeholder 3"/>
          <p:cNvSpPr>
            <a:spLocks noGrp="1"/>
          </p:cNvSpPr>
          <p:nvPr>
            <p:ph type="ftr" sz="quarter" idx="11"/>
          </p:nvPr>
        </p:nvSpPr>
        <p:spPr/>
        <p:txBody>
          <a:bodyPr/>
          <a:lstStyle/>
          <a:p>
            <a:endParaRPr lang="en-US">
              <a:solidFill>
                <a:srgbClr val="5B9BD5">
                  <a:lumMod val="50000"/>
                </a:srgbClr>
              </a:solidFill>
            </a:endParaRPr>
          </a:p>
        </p:txBody>
      </p:sp>
      <p:sp>
        <p:nvSpPr>
          <p:cNvPr id="5" name="Slide Number Placeholder 4"/>
          <p:cNvSpPr>
            <a:spLocks noGrp="1"/>
          </p:cNvSpPr>
          <p:nvPr>
            <p:ph type="sldNum" sz="quarter" idx="12"/>
          </p:nvPr>
        </p:nvSpPr>
        <p:spPr/>
        <p:txBody>
          <a:bodyPr/>
          <a:lstStyle/>
          <a:p>
            <a:fld id="{51543827-C2B0-46E7-89AA-B56A23F9ACD0}" type="slidenum">
              <a:rPr lang="en-US" smtClean="0">
                <a:solidFill>
                  <a:srgbClr val="5B9BD5">
                    <a:lumMod val="50000"/>
                  </a:srgbClr>
                </a:solidFill>
              </a:rPr>
              <a:pPr/>
              <a:t>‹#›</a:t>
            </a:fld>
            <a:endParaRPr lang="en-US">
              <a:solidFill>
                <a:srgbClr val="5B9BD5">
                  <a:lumMod val="50000"/>
                </a:srgbClr>
              </a:solidFill>
            </a:endParaRPr>
          </a:p>
        </p:txBody>
      </p:sp>
    </p:spTree>
    <p:extLst>
      <p:ext uri="{BB962C8B-B14F-4D97-AF65-F5344CB8AC3E}">
        <p14:creationId xmlns:p14="http://schemas.microsoft.com/office/powerpoint/2010/main" val="5073385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r>
              <a:rPr lang="el-GR"/>
              <a:t>19/02/2020</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543827-C2B0-46E7-89AA-B56A23F9ACD0}" type="slidenum">
              <a:rPr lang="en-US" smtClean="0"/>
              <a:pPr/>
              <a:t>‹#›</a:t>
            </a:fld>
            <a:endParaRPr lang="en-US"/>
          </a:p>
        </p:txBody>
      </p:sp>
    </p:spTree>
    <p:extLst>
      <p:ext uri="{BB962C8B-B14F-4D97-AF65-F5344CB8AC3E}">
        <p14:creationId xmlns:p14="http://schemas.microsoft.com/office/powerpoint/2010/main" val="160936322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l-GR">
                <a:solidFill>
                  <a:srgbClr val="5B9BD5">
                    <a:lumMod val="50000"/>
                  </a:srgbClr>
                </a:solidFill>
              </a:rPr>
              <a:t>19/02/2020</a:t>
            </a:r>
            <a:endParaRPr lang="en-US">
              <a:solidFill>
                <a:srgbClr val="5B9BD5">
                  <a:lumMod val="50000"/>
                </a:srgbClr>
              </a:solidFill>
            </a:endParaRPr>
          </a:p>
        </p:txBody>
      </p:sp>
      <p:sp>
        <p:nvSpPr>
          <p:cNvPr id="3" name="Footer Placeholder 2"/>
          <p:cNvSpPr>
            <a:spLocks noGrp="1"/>
          </p:cNvSpPr>
          <p:nvPr>
            <p:ph type="ftr" sz="quarter" idx="11"/>
          </p:nvPr>
        </p:nvSpPr>
        <p:spPr/>
        <p:txBody>
          <a:bodyPr/>
          <a:lstStyle/>
          <a:p>
            <a:endParaRPr lang="en-US">
              <a:solidFill>
                <a:srgbClr val="5B9BD5">
                  <a:lumMod val="50000"/>
                </a:srgbClr>
              </a:solidFill>
            </a:endParaRPr>
          </a:p>
        </p:txBody>
      </p:sp>
      <p:sp>
        <p:nvSpPr>
          <p:cNvPr id="4" name="Slide Number Placeholder 3"/>
          <p:cNvSpPr>
            <a:spLocks noGrp="1"/>
          </p:cNvSpPr>
          <p:nvPr>
            <p:ph type="sldNum" sz="quarter" idx="12"/>
          </p:nvPr>
        </p:nvSpPr>
        <p:spPr/>
        <p:txBody>
          <a:bodyPr/>
          <a:lstStyle/>
          <a:p>
            <a:fld id="{51543827-C2B0-46E7-89AA-B56A23F9ACD0}" type="slidenum">
              <a:rPr lang="en-US" smtClean="0">
                <a:solidFill>
                  <a:srgbClr val="5B9BD5">
                    <a:lumMod val="50000"/>
                  </a:srgbClr>
                </a:solidFill>
              </a:rPr>
              <a:pPr/>
              <a:t>‹#›</a:t>
            </a:fld>
            <a:endParaRPr lang="en-US">
              <a:solidFill>
                <a:srgbClr val="5B9BD5">
                  <a:lumMod val="50000"/>
                </a:srgbClr>
              </a:solidFill>
            </a:endParaRPr>
          </a:p>
        </p:txBody>
      </p:sp>
    </p:spTree>
    <p:extLst>
      <p:ext uri="{BB962C8B-B14F-4D97-AF65-F5344CB8AC3E}">
        <p14:creationId xmlns:p14="http://schemas.microsoft.com/office/powerpoint/2010/main" val="120353692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r>
              <a:rPr lang="el-GR">
                <a:solidFill>
                  <a:srgbClr val="5B9BD5">
                    <a:lumMod val="50000"/>
                  </a:srgbClr>
                </a:solidFill>
              </a:rPr>
              <a:t>19/02/2020</a:t>
            </a:r>
            <a:endParaRPr lang="en-US">
              <a:solidFill>
                <a:srgbClr val="5B9BD5">
                  <a:lumMod val="50000"/>
                </a:srgbClr>
              </a:solidFill>
            </a:endParaRPr>
          </a:p>
        </p:txBody>
      </p:sp>
      <p:sp>
        <p:nvSpPr>
          <p:cNvPr id="6" name="Footer Placeholder 5"/>
          <p:cNvSpPr>
            <a:spLocks noGrp="1"/>
          </p:cNvSpPr>
          <p:nvPr>
            <p:ph type="ftr" sz="quarter" idx="11"/>
          </p:nvPr>
        </p:nvSpPr>
        <p:spPr/>
        <p:txBody>
          <a:bodyPr/>
          <a:lstStyle/>
          <a:p>
            <a:endParaRPr lang="en-US">
              <a:solidFill>
                <a:srgbClr val="5B9BD5">
                  <a:lumMod val="50000"/>
                </a:srgbClr>
              </a:solidFill>
            </a:endParaRPr>
          </a:p>
        </p:txBody>
      </p:sp>
      <p:sp>
        <p:nvSpPr>
          <p:cNvPr id="7" name="Slide Number Placeholder 6"/>
          <p:cNvSpPr>
            <a:spLocks noGrp="1"/>
          </p:cNvSpPr>
          <p:nvPr>
            <p:ph type="sldNum" sz="quarter" idx="12"/>
          </p:nvPr>
        </p:nvSpPr>
        <p:spPr/>
        <p:txBody>
          <a:bodyPr/>
          <a:lstStyle/>
          <a:p>
            <a:fld id="{51543827-C2B0-46E7-89AA-B56A23F9ACD0}" type="slidenum">
              <a:rPr lang="en-US" smtClean="0">
                <a:solidFill>
                  <a:srgbClr val="5B9BD5">
                    <a:lumMod val="50000"/>
                  </a:srgbClr>
                </a:solidFill>
              </a:rPr>
              <a:pPr/>
              <a:t>‹#›</a:t>
            </a:fld>
            <a:endParaRPr lang="en-US">
              <a:solidFill>
                <a:srgbClr val="5B9BD5">
                  <a:lumMod val="50000"/>
                </a:srgbClr>
              </a:solidFill>
            </a:endParaRPr>
          </a:p>
        </p:txBody>
      </p:sp>
    </p:spTree>
    <p:extLst>
      <p:ext uri="{BB962C8B-B14F-4D97-AF65-F5344CB8AC3E}">
        <p14:creationId xmlns:p14="http://schemas.microsoft.com/office/powerpoint/2010/main" val="292608893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r>
              <a:rPr lang="el-GR">
                <a:solidFill>
                  <a:srgbClr val="5B9BD5">
                    <a:lumMod val="50000"/>
                  </a:srgbClr>
                </a:solidFill>
              </a:rPr>
              <a:t>19/02/2020</a:t>
            </a:r>
            <a:endParaRPr lang="en-US">
              <a:solidFill>
                <a:srgbClr val="5B9BD5">
                  <a:lumMod val="50000"/>
                </a:srgbClr>
              </a:solidFill>
            </a:endParaRPr>
          </a:p>
        </p:txBody>
      </p:sp>
      <p:sp>
        <p:nvSpPr>
          <p:cNvPr id="6" name="Footer Placeholder 5"/>
          <p:cNvSpPr>
            <a:spLocks noGrp="1"/>
          </p:cNvSpPr>
          <p:nvPr>
            <p:ph type="ftr" sz="quarter" idx="11"/>
          </p:nvPr>
        </p:nvSpPr>
        <p:spPr/>
        <p:txBody>
          <a:bodyPr/>
          <a:lstStyle/>
          <a:p>
            <a:endParaRPr lang="en-US">
              <a:solidFill>
                <a:srgbClr val="5B9BD5">
                  <a:lumMod val="50000"/>
                </a:srgbClr>
              </a:solidFill>
            </a:endParaRPr>
          </a:p>
        </p:txBody>
      </p:sp>
      <p:sp>
        <p:nvSpPr>
          <p:cNvPr id="7" name="Slide Number Placeholder 6"/>
          <p:cNvSpPr>
            <a:spLocks noGrp="1"/>
          </p:cNvSpPr>
          <p:nvPr>
            <p:ph type="sldNum" sz="quarter" idx="12"/>
          </p:nvPr>
        </p:nvSpPr>
        <p:spPr/>
        <p:txBody>
          <a:bodyPr/>
          <a:lstStyle/>
          <a:p>
            <a:fld id="{51543827-C2B0-46E7-89AA-B56A23F9ACD0}" type="slidenum">
              <a:rPr lang="en-US" smtClean="0">
                <a:solidFill>
                  <a:srgbClr val="5B9BD5">
                    <a:lumMod val="50000"/>
                  </a:srgbClr>
                </a:solidFill>
              </a:rPr>
              <a:pPr/>
              <a:t>‹#›</a:t>
            </a:fld>
            <a:endParaRPr lang="en-US">
              <a:solidFill>
                <a:srgbClr val="5B9BD5">
                  <a:lumMod val="50000"/>
                </a:srgbClr>
              </a:solidFill>
            </a:endParaRPr>
          </a:p>
        </p:txBody>
      </p:sp>
    </p:spTree>
    <p:extLst>
      <p:ext uri="{BB962C8B-B14F-4D97-AF65-F5344CB8AC3E}">
        <p14:creationId xmlns:p14="http://schemas.microsoft.com/office/powerpoint/2010/main" val="84623518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l-GR">
                <a:solidFill>
                  <a:srgbClr val="5B9BD5">
                    <a:lumMod val="50000"/>
                  </a:srgbClr>
                </a:solidFill>
              </a:rPr>
              <a:t>19/02/2020</a:t>
            </a:r>
            <a:endParaRPr lang="en-US">
              <a:solidFill>
                <a:srgbClr val="5B9BD5">
                  <a:lumMod val="50000"/>
                </a:srgbClr>
              </a:solidFill>
            </a:endParaRPr>
          </a:p>
        </p:txBody>
      </p:sp>
      <p:sp>
        <p:nvSpPr>
          <p:cNvPr id="5" name="Footer Placeholder 4"/>
          <p:cNvSpPr>
            <a:spLocks noGrp="1"/>
          </p:cNvSpPr>
          <p:nvPr>
            <p:ph type="ftr" sz="quarter" idx="11"/>
          </p:nvPr>
        </p:nvSpPr>
        <p:spPr/>
        <p:txBody>
          <a:bodyPr/>
          <a:lstStyle/>
          <a:p>
            <a:endParaRPr lang="en-US">
              <a:solidFill>
                <a:srgbClr val="5B9BD5">
                  <a:lumMod val="50000"/>
                </a:srgbClr>
              </a:solidFill>
            </a:endParaRPr>
          </a:p>
        </p:txBody>
      </p:sp>
      <p:sp>
        <p:nvSpPr>
          <p:cNvPr id="6" name="Slide Number Placeholder 5"/>
          <p:cNvSpPr>
            <a:spLocks noGrp="1"/>
          </p:cNvSpPr>
          <p:nvPr>
            <p:ph type="sldNum" sz="quarter" idx="12"/>
          </p:nvPr>
        </p:nvSpPr>
        <p:spPr/>
        <p:txBody>
          <a:bodyPr/>
          <a:lstStyle/>
          <a:p>
            <a:fld id="{51543827-C2B0-46E7-89AA-B56A23F9ACD0}" type="slidenum">
              <a:rPr lang="en-US" smtClean="0">
                <a:solidFill>
                  <a:srgbClr val="5B9BD5">
                    <a:lumMod val="50000"/>
                  </a:srgbClr>
                </a:solidFill>
              </a:rPr>
              <a:pPr/>
              <a:t>‹#›</a:t>
            </a:fld>
            <a:endParaRPr lang="en-US">
              <a:solidFill>
                <a:srgbClr val="5B9BD5">
                  <a:lumMod val="50000"/>
                </a:srgbClr>
              </a:solidFill>
            </a:endParaRPr>
          </a:p>
        </p:txBody>
      </p:sp>
    </p:spTree>
    <p:extLst>
      <p:ext uri="{BB962C8B-B14F-4D97-AF65-F5344CB8AC3E}">
        <p14:creationId xmlns:p14="http://schemas.microsoft.com/office/powerpoint/2010/main" val="353568208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l-GR">
                <a:solidFill>
                  <a:srgbClr val="5B9BD5">
                    <a:lumMod val="50000"/>
                  </a:srgbClr>
                </a:solidFill>
              </a:rPr>
              <a:t>19/02/2020</a:t>
            </a:r>
            <a:endParaRPr lang="en-US">
              <a:solidFill>
                <a:srgbClr val="5B9BD5">
                  <a:lumMod val="50000"/>
                </a:srgbClr>
              </a:solidFill>
            </a:endParaRPr>
          </a:p>
        </p:txBody>
      </p:sp>
      <p:sp>
        <p:nvSpPr>
          <p:cNvPr id="5" name="Footer Placeholder 4"/>
          <p:cNvSpPr>
            <a:spLocks noGrp="1"/>
          </p:cNvSpPr>
          <p:nvPr>
            <p:ph type="ftr" sz="quarter" idx="11"/>
          </p:nvPr>
        </p:nvSpPr>
        <p:spPr/>
        <p:txBody>
          <a:bodyPr/>
          <a:lstStyle/>
          <a:p>
            <a:endParaRPr lang="en-US">
              <a:solidFill>
                <a:srgbClr val="5B9BD5">
                  <a:lumMod val="50000"/>
                </a:srgbClr>
              </a:solidFill>
            </a:endParaRPr>
          </a:p>
        </p:txBody>
      </p:sp>
      <p:sp>
        <p:nvSpPr>
          <p:cNvPr id="6" name="Slide Number Placeholder 5"/>
          <p:cNvSpPr>
            <a:spLocks noGrp="1"/>
          </p:cNvSpPr>
          <p:nvPr>
            <p:ph type="sldNum" sz="quarter" idx="12"/>
          </p:nvPr>
        </p:nvSpPr>
        <p:spPr/>
        <p:txBody>
          <a:bodyPr/>
          <a:lstStyle/>
          <a:p>
            <a:fld id="{51543827-C2B0-46E7-89AA-B56A23F9ACD0}" type="slidenum">
              <a:rPr lang="en-US" smtClean="0">
                <a:solidFill>
                  <a:srgbClr val="5B9BD5">
                    <a:lumMod val="50000"/>
                  </a:srgbClr>
                </a:solidFill>
              </a:rPr>
              <a:pPr/>
              <a:t>‹#›</a:t>
            </a:fld>
            <a:endParaRPr lang="en-US">
              <a:solidFill>
                <a:srgbClr val="5B9BD5">
                  <a:lumMod val="50000"/>
                </a:srgbClr>
              </a:solidFill>
            </a:endParaRPr>
          </a:p>
        </p:txBody>
      </p:sp>
    </p:spTree>
    <p:extLst>
      <p:ext uri="{BB962C8B-B14F-4D97-AF65-F5344CB8AC3E}">
        <p14:creationId xmlns:p14="http://schemas.microsoft.com/office/powerpoint/2010/main" val="106112683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18"/>
        <p:cNvGrpSpPr/>
        <p:nvPr/>
      </p:nvGrpSpPr>
      <p:grpSpPr>
        <a:xfrm>
          <a:off x="0" y="0"/>
          <a:ext cx="0" cy="0"/>
          <a:chOff x="0" y="0"/>
          <a:chExt cx="0" cy="0"/>
        </a:xfrm>
      </p:grpSpPr>
      <p:sp>
        <p:nvSpPr>
          <p:cNvPr id="19" name="Google Shape;19;p2"/>
          <p:cNvSpPr txBox="1">
            <a:spLocks noGrp="1"/>
          </p:cNvSpPr>
          <p:nvPr>
            <p:ph type="ctrTitle"/>
          </p:nvPr>
        </p:nvSpPr>
        <p:spPr>
          <a:xfrm>
            <a:off x="3952875" y="238125"/>
            <a:ext cx="8096250" cy="2101850"/>
          </a:xfrm>
          <a:prstGeom prst="rect">
            <a:avLst/>
          </a:prstGeom>
          <a:noFill/>
          <a:ln>
            <a:noFill/>
          </a:ln>
        </p:spPr>
        <p:txBody>
          <a:bodyPr spcFirstLastPara="1" wrap="square" lIns="91425" tIns="45700" rIns="91425" bIns="45700" anchor="ctr" anchorCtr="0">
            <a:noAutofit/>
          </a:bodyPr>
          <a:lstStyle>
            <a:lvl1pPr lvl="0" algn="r">
              <a:lnSpc>
                <a:spcPct val="90000"/>
              </a:lnSpc>
              <a:spcBef>
                <a:spcPts val="0"/>
              </a:spcBef>
              <a:spcAft>
                <a:spcPts val="0"/>
              </a:spcAft>
              <a:buClr>
                <a:srgbClr val="1E4E79"/>
              </a:buClr>
              <a:buSzPts val="6000"/>
              <a:buFont typeface="Arial"/>
              <a:buNone/>
              <a:defRPr sz="6000">
                <a:latin typeface="Calibri" panose="020F0502020204030204" pitchFamily="34" charset="0"/>
                <a:cs typeface="Calibri" panose="020F0502020204030204" pitchFamily="34" charset="0"/>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20" name="Google Shape;20;p2"/>
          <p:cNvSpPr txBox="1">
            <a:spLocks noGrp="1"/>
          </p:cNvSpPr>
          <p:nvPr>
            <p:ph type="subTitle" idx="1"/>
          </p:nvPr>
        </p:nvSpPr>
        <p:spPr>
          <a:xfrm>
            <a:off x="6057900" y="2601119"/>
            <a:ext cx="6000750" cy="1655762"/>
          </a:xfrm>
          <a:prstGeom prst="rect">
            <a:avLst/>
          </a:prstGeom>
          <a:noFill/>
          <a:ln>
            <a:noFill/>
          </a:ln>
        </p:spPr>
        <p:txBody>
          <a:bodyPr spcFirstLastPara="1" wrap="square" lIns="91425" tIns="45700" rIns="91425" bIns="45700" anchor="t" anchorCtr="0">
            <a:noAutofit/>
          </a:bodyPr>
          <a:lstStyle>
            <a:lvl1pPr lvl="0" algn="r">
              <a:lnSpc>
                <a:spcPct val="90000"/>
              </a:lnSpc>
              <a:spcBef>
                <a:spcPts val="1000"/>
              </a:spcBef>
              <a:spcAft>
                <a:spcPts val="0"/>
              </a:spcAft>
              <a:buClr>
                <a:schemeClr val="dk1"/>
              </a:buClr>
              <a:buSzPts val="2400"/>
              <a:buNone/>
              <a:defRPr sz="2400">
                <a:latin typeface="Calibri" panose="020F0502020204030204" pitchFamily="34" charset="0"/>
                <a:cs typeface="Calibri" panose="020F0502020204030204" pitchFamily="34" charset="0"/>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dirty="0"/>
          </a:p>
        </p:txBody>
      </p:sp>
      <p:sp>
        <p:nvSpPr>
          <p:cNvPr id="21" name="Google Shape;21;p2"/>
          <p:cNvSpPr/>
          <p:nvPr/>
        </p:nvSpPr>
        <p:spPr>
          <a:xfrm>
            <a:off x="0" y="0"/>
            <a:ext cx="11068050" cy="6858000"/>
          </a:xfrm>
          <a:prstGeom prst="rtTriangle">
            <a:avLst/>
          </a:prstGeom>
          <a:solidFill>
            <a:srgbClr val="3462AB"/>
          </a:solidFill>
          <a:ln w="12700" cap="flat" cmpd="sng">
            <a:solidFill>
              <a:srgbClr val="1E4E79"/>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22" name="Google Shape;22;p2" descr="Image result for ÎµÎ»Î»Î·Î½Î¹ÎºÎ· Î´Î·Î¼Î¿ÎºÏÎ±ÏÎ¹Î± logo"/>
          <p:cNvPicPr preferRelativeResize="0"/>
          <p:nvPr/>
        </p:nvPicPr>
        <p:blipFill rotWithShape="1">
          <a:blip r:embed="rId2">
            <a:alphaModFix/>
          </a:blip>
          <a:srcRect/>
          <a:stretch/>
        </p:blipFill>
        <p:spPr>
          <a:xfrm>
            <a:off x="1158746" y="4256881"/>
            <a:ext cx="1832104" cy="1795463"/>
          </a:xfrm>
          <a:prstGeom prst="rect">
            <a:avLst/>
          </a:prstGeom>
          <a:noFill/>
          <a:ln>
            <a:noFill/>
          </a:ln>
        </p:spPr>
      </p:pic>
    </p:spTree>
    <p:extLst>
      <p:ext uri="{BB962C8B-B14F-4D97-AF65-F5344CB8AC3E}">
        <p14:creationId xmlns:p14="http://schemas.microsoft.com/office/powerpoint/2010/main" val="102976942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23"/>
        <p:cNvGrpSpPr/>
        <p:nvPr/>
      </p:nvGrpSpPr>
      <p:grpSpPr>
        <a:xfrm>
          <a:off x="0" y="0"/>
          <a:ext cx="0" cy="0"/>
          <a:chOff x="0" y="0"/>
          <a:chExt cx="0" cy="0"/>
        </a:xfrm>
      </p:grpSpPr>
      <p:pic>
        <p:nvPicPr>
          <p:cNvPr id="24" name="Google Shape;24;p3"/>
          <p:cNvPicPr preferRelativeResize="0"/>
          <p:nvPr/>
        </p:nvPicPr>
        <p:blipFill rotWithShape="1">
          <a:blip r:embed="rId2">
            <a:alphaModFix/>
          </a:blip>
          <a:srcRect/>
          <a:stretch/>
        </p:blipFill>
        <p:spPr>
          <a:xfrm>
            <a:off x="1588" y="1588"/>
            <a:ext cx="1587" cy="1587"/>
          </a:xfrm>
          <a:prstGeom prst="rect">
            <a:avLst/>
          </a:prstGeom>
          <a:noFill/>
          <a:ln>
            <a:noFill/>
          </a:ln>
        </p:spPr>
      </p:pic>
      <p:sp>
        <p:nvSpPr>
          <p:cNvPr id="25" name="Google Shape;25;p3"/>
          <p:cNvSpPr txBox="1">
            <a:spLocks noGrp="1"/>
          </p:cNvSpPr>
          <p:nvPr>
            <p:ph type="title"/>
          </p:nvPr>
        </p:nvSpPr>
        <p:spPr>
          <a:xfrm>
            <a:off x="838200" y="365125"/>
            <a:ext cx="10515600" cy="739775"/>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rgbClr val="1E4E79"/>
              </a:buClr>
              <a:buSzPts val="1800"/>
              <a:buNone/>
              <a:defRPr>
                <a:latin typeface="Calibri" panose="020F0502020204030204" pitchFamily="34" charset="0"/>
                <a:cs typeface="Calibri" panose="020F0502020204030204" pitchFamily="34" charset="0"/>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26" name="Google Shape;26;p3"/>
          <p:cNvSpPr txBox="1">
            <a:spLocks noGrp="1"/>
          </p:cNvSpPr>
          <p:nvPr>
            <p:ph type="dt" idx="10"/>
          </p:nvPr>
        </p:nvSpPr>
        <p:spPr>
          <a:xfrm>
            <a:off x="2790825" y="63690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3"/>
          <p:cNvSpPr txBox="1">
            <a:spLocks noGrp="1"/>
          </p:cNvSpPr>
          <p:nvPr>
            <p:ph type="ftr" idx="11"/>
          </p:nvPr>
        </p:nvSpPr>
        <p:spPr>
          <a:xfrm>
            <a:off x="5953124" y="6356350"/>
            <a:ext cx="2200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l-GR"/>
              <a:t>‹#›</a:t>
            </a:fld>
            <a:endParaRPr/>
          </a:p>
        </p:txBody>
      </p:sp>
    </p:spTree>
    <p:extLst>
      <p:ext uri="{BB962C8B-B14F-4D97-AF65-F5344CB8AC3E}">
        <p14:creationId xmlns:p14="http://schemas.microsoft.com/office/powerpoint/2010/main" val="3372522486"/>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9"/>
        <p:cNvGrpSpPr/>
        <p:nvPr/>
      </p:nvGrpSpPr>
      <p:grpSpPr>
        <a:xfrm>
          <a:off x="0" y="0"/>
          <a:ext cx="0" cy="0"/>
          <a:chOff x="0" y="0"/>
          <a:chExt cx="0" cy="0"/>
        </a:xfrm>
      </p:grpSpPr>
      <p:sp>
        <p:nvSpPr>
          <p:cNvPr id="30" name="Google Shape;30;p4"/>
          <p:cNvSpPr txBox="1">
            <a:spLocks noGrp="1"/>
          </p:cNvSpPr>
          <p:nvPr>
            <p:ph type="dt" idx="10"/>
          </p:nvPr>
        </p:nvSpPr>
        <p:spPr>
          <a:xfrm>
            <a:off x="2790825" y="63690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4"/>
          <p:cNvSpPr txBox="1">
            <a:spLocks noGrp="1"/>
          </p:cNvSpPr>
          <p:nvPr>
            <p:ph type="ftr" idx="11"/>
          </p:nvPr>
        </p:nvSpPr>
        <p:spPr>
          <a:xfrm>
            <a:off x="5953124" y="6356350"/>
            <a:ext cx="2200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l-GR"/>
              <a:t>‹#›</a:t>
            </a:fld>
            <a:endParaRPr/>
          </a:p>
        </p:txBody>
      </p:sp>
    </p:spTree>
    <p:extLst>
      <p:ext uri="{BB962C8B-B14F-4D97-AF65-F5344CB8AC3E}">
        <p14:creationId xmlns:p14="http://schemas.microsoft.com/office/powerpoint/2010/main" val="198148794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33"/>
        <p:cNvGrpSpPr/>
        <p:nvPr/>
      </p:nvGrpSpPr>
      <p:grpSpPr>
        <a:xfrm>
          <a:off x="0" y="0"/>
          <a:ext cx="0" cy="0"/>
          <a:chOff x="0" y="0"/>
          <a:chExt cx="0" cy="0"/>
        </a:xfrm>
      </p:grpSpPr>
      <p:pic>
        <p:nvPicPr>
          <p:cNvPr id="34" name="Google Shape;34;p5"/>
          <p:cNvPicPr preferRelativeResize="0"/>
          <p:nvPr/>
        </p:nvPicPr>
        <p:blipFill rotWithShape="1">
          <a:blip r:embed="rId2">
            <a:alphaModFix/>
          </a:blip>
          <a:srcRect/>
          <a:stretch/>
        </p:blipFill>
        <p:spPr>
          <a:xfrm>
            <a:off x="1588" y="1588"/>
            <a:ext cx="1587" cy="1587"/>
          </a:xfrm>
          <a:prstGeom prst="rect">
            <a:avLst/>
          </a:prstGeom>
          <a:noFill/>
          <a:ln>
            <a:noFill/>
          </a:ln>
        </p:spPr>
      </p:pic>
      <p:sp>
        <p:nvSpPr>
          <p:cNvPr id="35" name="Google Shape;35;p5"/>
          <p:cNvSpPr txBox="1">
            <a:spLocks noGrp="1"/>
          </p:cNvSpPr>
          <p:nvPr>
            <p:ph type="title"/>
          </p:nvPr>
        </p:nvSpPr>
        <p:spPr>
          <a:xfrm>
            <a:off x="838200" y="365125"/>
            <a:ext cx="10515600" cy="739775"/>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rgbClr val="1E4E79"/>
              </a:buClr>
              <a:buSzPts val="1800"/>
              <a:buNone/>
              <a:defRPr>
                <a:latin typeface="Calibri" panose="020F0502020204030204" pitchFamily="34" charset="0"/>
                <a:cs typeface="Calibri" panose="020F0502020204030204" pitchFamily="34" charset="0"/>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36" name="Google Shape;36;p5"/>
          <p:cNvSpPr txBox="1">
            <a:spLocks noGrp="1"/>
          </p:cNvSpPr>
          <p:nvPr>
            <p:ph type="body" idx="1"/>
          </p:nvPr>
        </p:nvSpPr>
        <p:spPr>
          <a:xfrm>
            <a:off x="838200" y="1463675"/>
            <a:ext cx="105156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atin typeface="Calibri" panose="020F0502020204030204" pitchFamily="34" charset="0"/>
                <a:cs typeface="Calibri" panose="020F0502020204030204" pitchFamily="34" charset="0"/>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dirty="0"/>
          </a:p>
        </p:txBody>
      </p:sp>
      <p:sp>
        <p:nvSpPr>
          <p:cNvPr id="37" name="Google Shape;37;p5"/>
          <p:cNvSpPr txBox="1">
            <a:spLocks noGrp="1"/>
          </p:cNvSpPr>
          <p:nvPr>
            <p:ph type="dt" idx="10"/>
          </p:nvPr>
        </p:nvSpPr>
        <p:spPr>
          <a:xfrm>
            <a:off x="2790825" y="63690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5"/>
          <p:cNvSpPr txBox="1">
            <a:spLocks noGrp="1"/>
          </p:cNvSpPr>
          <p:nvPr>
            <p:ph type="ftr" idx="11"/>
          </p:nvPr>
        </p:nvSpPr>
        <p:spPr>
          <a:xfrm>
            <a:off x="5953124" y="6356350"/>
            <a:ext cx="2200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l-GR"/>
              <a:t>‹#›</a:t>
            </a:fld>
            <a:endParaRPr/>
          </a:p>
        </p:txBody>
      </p:sp>
    </p:spTree>
    <p:extLst>
      <p:ext uri="{BB962C8B-B14F-4D97-AF65-F5344CB8AC3E}">
        <p14:creationId xmlns:p14="http://schemas.microsoft.com/office/powerpoint/2010/main" val="361001092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40"/>
        <p:cNvGrpSpPr/>
        <p:nvPr/>
      </p:nvGrpSpPr>
      <p:grpSpPr>
        <a:xfrm>
          <a:off x="0" y="0"/>
          <a:ext cx="0" cy="0"/>
          <a:chOff x="0" y="0"/>
          <a:chExt cx="0" cy="0"/>
        </a:xfrm>
      </p:grpSpPr>
      <p:sp>
        <p:nvSpPr>
          <p:cNvPr id="41" name="Google Shape;41;p6"/>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rgbClr val="1E4E79"/>
              </a:buClr>
              <a:buSzPts val="6000"/>
              <a:buFont typeface="Arial"/>
              <a:buNone/>
              <a:defRPr sz="6000">
                <a:latin typeface="Calibri" panose="020F0502020204030204" pitchFamily="34" charset="0"/>
                <a:cs typeface="Calibri" panose="020F0502020204030204" pitchFamily="34" charset="0"/>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42" name="Google Shape;42;p6"/>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rgbClr val="888888"/>
              </a:buClr>
              <a:buSzPts val="2400"/>
              <a:buNone/>
              <a:defRPr sz="2400">
                <a:solidFill>
                  <a:srgbClr val="888888"/>
                </a:solidFill>
                <a:latin typeface="Calibri" panose="020F0502020204030204" pitchFamily="34" charset="0"/>
                <a:cs typeface="Calibri" panose="020F0502020204030204" pitchFamily="34" charset="0"/>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dirty="0"/>
          </a:p>
        </p:txBody>
      </p:sp>
      <p:sp>
        <p:nvSpPr>
          <p:cNvPr id="43" name="Google Shape;43;p6"/>
          <p:cNvSpPr txBox="1">
            <a:spLocks noGrp="1"/>
          </p:cNvSpPr>
          <p:nvPr>
            <p:ph type="dt" idx="10"/>
          </p:nvPr>
        </p:nvSpPr>
        <p:spPr>
          <a:xfrm>
            <a:off x="2790825" y="63690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6"/>
          <p:cNvSpPr txBox="1">
            <a:spLocks noGrp="1"/>
          </p:cNvSpPr>
          <p:nvPr>
            <p:ph type="ftr" idx="11"/>
          </p:nvPr>
        </p:nvSpPr>
        <p:spPr>
          <a:xfrm>
            <a:off x="5953124" y="6356350"/>
            <a:ext cx="2200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5" name="Google Shape;45;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l-GR"/>
              <a:t>‹#›</a:t>
            </a:fld>
            <a:endParaRPr/>
          </a:p>
        </p:txBody>
      </p:sp>
    </p:spTree>
    <p:extLst>
      <p:ext uri="{BB962C8B-B14F-4D97-AF65-F5344CB8AC3E}">
        <p14:creationId xmlns:p14="http://schemas.microsoft.com/office/powerpoint/2010/main" val="9182379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r>
              <a:rPr lang="el-GR"/>
              <a:t>19/02/2020</a:t>
            </a:r>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1543827-C2B0-46E7-89AA-B56A23F9ACD0}" type="slidenum">
              <a:rPr lang="en-US" smtClean="0"/>
              <a:pPr/>
              <a:t>‹#›</a:t>
            </a:fld>
            <a:endParaRPr lang="en-US"/>
          </a:p>
        </p:txBody>
      </p:sp>
    </p:spTree>
    <p:extLst>
      <p:ext uri="{BB962C8B-B14F-4D97-AF65-F5344CB8AC3E}">
        <p14:creationId xmlns:p14="http://schemas.microsoft.com/office/powerpoint/2010/main" val="2790724796"/>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matchingName="Two Content" type="twoObj">
  <p:cSld name="Two Content">
    <p:spTree>
      <p:nvGrpSpPr>
        <p:cNvPr id="1" name="Shape 46"/>
        <p:cNvGrpSpPr/>
        <p:nvPr/>
      </p:nvGrpSpPr>
      <p:grpSpPr>
        <a:xfrm>
          <a:off x="0" y="0"/>
          <a:ext cx="0" cy="0"/>
          <a:chOff x="0" y="0"/>
          <a:chExt cx="0" cy="0"/>
        </a:xfrm>
      </p:grpSpPr>
      <p:sp>
        <p:nvSpPr>
          <p:cNvPr id="47" name="Google Shape;47;p7"/>
          <p:cNvSpPr txBox="1">
            <a:spLocks noGrp="1"/>
          </p:cNvSpPr>
          <p:nvPr>
            <p:ph type="title"/>
          </p:nvPr>
        </p:nvSpPr>
        <p:spPr>
          <a:xfrm>
            <a:off x="838200" y="365125"/>
            <a:ext cx="10515600" cy="739775"/>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rgbClr val="1E4E79"/>
              </a:buClr>
              <a:buSzPts val="1800"/>
              <a:buNone/>
              <a:defRPr>
                <a:latin typeface="Calibri" panose="020F0502020204030204" pitchFamily="34" charset="0"/>
                <a:cs typeface="Calibri" panose="020F0502020204030204" pitchFamily="34" charset="0"/>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48" name="Google Shape;48;p7"/>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atin typeface="Calibri" panose="020F0502020204030204" pitchFamily="34" charset="0"/>
                <a:cs typeface="Calibri" panose="020F0502020204030204" pitchFamily="34" charset="0"/>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dirty="0"/>
          </a:p>
        </p:txBody>
      </p:sp>
      <p:sp>
        <p:nvSpPr>
          <p:cNvPr id="49" name="Google Shape;49;p7"/>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atin typeface="Calibri" panose="020F0502020204030204" pitchFamily="34" charset="0"/>
                <a:cs typeface="Calibri" panose="020F0502020204030204" pitchFamily="34" charset="0"/>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dirty="0"/>
          </a:p>
        </p:txBody>
      </p:sp>
      <p:sp>
        <p:nvSpPr>
          <p:cNvPr id="50" name="Google Shape;50;p7"/>
          <p:cNvSpPr txBox="1">
            <a:spLocks noGrp="1"/>
          </p:cNvSpPr>
          <p:nvPr>
            <p:ph type="dt" idx="10"/>
          </p:nvPr>
        </p:nvSpPr>
        <p:spPr>
          <a:xfrm>
            <a:off x="2790825" y="63690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7"/>
          <p:cNvSpPr txBox="1">
            <a:spLocks noGrp="1"/>
          </p:cNvSpPr>
          <p:nvPr>
            <p:ph type="ftr" idx="11"/>
          </p:nvPr>
        </p:nvSpPr>
        <p:spPr>
          <a:xfrm>
            <a:off x="5953124" y="6356350"/>
            <a:ext cx="2200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l-GR"/>
              <a:t>‹#›</a:t>
            </a:fld>
            <a:endParaRPr/>
          </a:p>
        </p:txBody>
      </p:sp>
    </p:spTree>
    <p:extLst>
      <p:ext uri="{BB962C8B-B14F-4D97-AF65-F5344CB8AC3E}">
        <p14:creationId xmlns:p14="http://schemas.microsoft.com/office/powerpoint/2010/main" val="67114817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matchingName="Comparison" type="twoTxTwoObj">
  <p:cSld name="Comparison">
    <p:spTree>
      <p:nvGrpSpPr>
        <p:cNvPr id="1" name="Shape 53"/>
        <p:cNvGrpSpPr/>
        <p:nvPr/>
      </p:nvGrpSpPr>
      <p:grpSpPr>
        <a:xfrm>
          <a:off x="0" y="0"/>
          <a:ext cx="0" cy="0"/>
          <a:chOff x="0" y="0"/>
          <a:chExt cx="0" cy="0"/>
        </a:xfrm>
      </p:grpSpPr>
      <p:sp>
        <p:nvSpPr>
          <p:cNvPr id="54" name="Google Shape;54;p8"/>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rgbClr val="1E4E79"/>
              </a:buClr>
              <a:buSzPts val="1800"/>
              <a:buNone/>
              <a:defRPr>
                <a:latin typeface="Calibri" panose="020F0502020204030204" pitchFamily="34" charset="0"/>
                <a:cs typeface="Calibri" panose="020F0502020204030204" pitchFamily="34" charset="0"/>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55" name="Google Shape;55;p8"/>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atin typeface="Calibri" panose="020F0502020204030204" pitchFamily="34" charset="0"/>
                <a:cs typeface="Calibri" panose="020F0502020204030204" pitchFamily="34" charset="0"/>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dirty="0"/>
          </a:p>
        </p:txBody>
      </p:sp>
      <p:sp>
        <p:nvSpPr>
          <p:cNvPr id="56" name="Google Shape;56;p8"/>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atin typeface="Calibri" panose="020F0502020204030204" pitchFamily="34" charset="0"/>
                <a:cs typeface="Calibri" panose="020F0502020204030204" pitchFamily="34" charset="0"/>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dirty="0"/>
          </a:p>
        </p:txBody>
      </p:sp>
      <p:sp>
        <p:nvSpPr>
          <p:cNvPr id="57" name="Google Shape;57;p8"/>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atin typeface="Calibri" panose="020F0502020204030204" pitchFamily="34" charset="0"/>
                <a:cs typeface="Calibri" panose="020F0502020204030204" pitchFamily="34" charset="0"/>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dirty="0"/>
          </a:p>
        </p:txBody>
      </p:sp>
      <p:sp>
        <p:nvSpPr>
          <p:cNvPr id="58" name="Google Shape;58;p8"/>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atin typeface="Calibri" panose="020F0502020204030204" pitchFamily="34" charset="0"/>
                <a:cs typeface="Calibri" panose="020F0502020204030204" pitchFamily="34" charset="0"/>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dirty="0"/>
          </a:p>
        </p:txBody>
      </p:sp>
      <p:sp>
        <p:nvSpPr>
          <p:cNvPr id="59" name="Google Shape;59;p8"/>
          <p:cNvSpPr txBox="1">
            <a:spLocks noGrp="1"/>
          </p:cNvSpPr>
          <p:nvPr>
            <p:ph type="dt" idx="10"/>
          </p:nvPr>
        </p:nvSpPr>
        <p:spPr>
          <a:xfrm>
            <a:off x="2790825" y="63690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8"/>
          <p:cNvSpPr txBox="1">
            <a:spLocks noGrp="1"/>
          </p:cNvSpPr>
          <p:nvPr>
            <p:ph type="ftr" idx="11"/>
          </p:nvPr>
        </p:nvSpPr>
        <p:spPr>
          <a:xfrm>
            <a:off x="5953124" y="6356350"/>
            <a:ext cx="2200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l-GR"/>
              <a:t>‹#›</a:t>
            </a:fld>
            <a:endParaRPr/>
          </a:p>
        </p:txBody>
      </p:sp>
    </p:spTree>
    <p:extLst>
      <p:ext uri="{BB962C8B-B14F-4D97-AF65-F5344CB8AC3E}">
        <p14:creationId xmlns:p14="http://schemas.microsoft.com/office/powerpoint/2010/main" val="252569139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matchingName="Content with Caption" type="objTx">
  <p:cSld name="Content with Caption">
    <p:spTree>
      <p:nvGrpSpPr>
        <p:cNvPr id="1" name="Shape 62"/>
        <p:cNvGrpSpPr/>
        <p:nvPr/>
      </p:nvGrpSpPr>
      <p:grpSpPr>
        <a:xfrm>
          <a:off x="0" y="0"/>
          <a:ext cx="0" cy="0"/>
          <a:chOff x="0" y="0"/>
          <a:chExt cx="0" cy="0"/>
        </a:xfrm>
      </p:grpSpPr>
      <p:sp>
        <p:nvSpPr>
          <p:cNvPr id="63" name="Google Shape;63;p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rgbClr val="1E4E79"/>
              </a:buClr>
              <a:buSzPts val="3200"/>
              <a:buFont typeface="Arial"/>
              <a:buNone/>
              <a:defRPr sz="3200">
                <a:latin typeface="Calibri" panose="020F0502020204030204" pitchFamily="34" charset="0"/>
                <a:cs typeface="Calibri" panose="020F0502020204030204" pitchFamily="34" charset="0"/>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64" name="Google Shape;64;p9"/>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Autofit/>
          </a:bodyPr>
          <a:lstStyle>
            <a:lvl1pPr marL="457200" lvl="0" indent="-431800" algn="l">
              <a:lnSpc>
                <a:spcPct val="90000"/>
              </a:lnSpc>
              <a:spcBef>
                <a:spcPts val="1000"/>
              </a:spcBef>
              <a:spcAft>
                <a:spcPts val="0"/>
              </a:spcAft>
              <a:buClr>
                <a:schemeClr val="dk1"/>
              </a:buClr>
              <a:buSzPts val="3200"/>
              <a:buChar char="•"/>
              <a:defRPr sz="3200">
                <a:latin typeface="Calibri" panose="020F0502020204030204" pitchFamily="34" charset="0"/>
                <a:cs typeface="Calibri" panose="020F0502020204030204" pitchFamily="34" charset="0"/>
              </a:defRPr>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dirty="0"/>
          </a:p>
        </p:txBody>
      </p:sp>
      <p:sp>
        <p:nvSpPr>
          <p:cNvPr id="65" name="Google Shape;65;p9"/>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1600"/>
              <a:buNone/>
              <a:defRPr sz="1600">
                <a:latin typeface="Calibri" panose="020F0502020204030204" pitchFamily="34" charset="0"/>
                <a:cs typeface="Calibri" panose="020F0502020204030204" pitchFamily="34" charset="0"/>
              </a:defRPr>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dirty="0"/>
          </a:p>
        </p:txBody>
      </p:sp>
      <p:sp>
        <p:nvSpPr>
          <p:cNvPr id="66" name="Google Shape;66;p9"/>
          <p:cNvSpPr txBox="1">
            <a:spLocks noGrp="1"/>
          </p:cNvSpPr>
          <p:nvPr>
            <p:ph type="dt" idx="10"/>
          </p:nvPr>
        </p:nvSpPr>
        <p:spPr>
          <a:xfrm>
            <a:off x="2790825" y="63690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9"/>
          <p:cNvSpPr txBox="1">
            <a:spLocks noGrp="1"/>
          </p:cNvSpPr>
          <p:nvPr>
            <p:ph type="ftr" idx="11"/>
          </p:nvPr>
        </p:nvSpPr>
        <p:spPr>
          <a:xfrm>
            <a:off x="5953124" y="6356350"/>
            <a:ext cx="2200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8" name="Google Shape;68;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l-GR"/>
              <a:t>‹#›</a:t>
            </a:fld>
            <a:endParaRPr/>
          </a:p>
        </p:txBody>
      </p:sp>
    </p:spTree>
    <p:extLst>
      <p:ext uri="{BB962C8B-B14F-4D97-AF65-F5344CB8AC3E}">
        <p14:creationId xmlns:p14="http://schemas.microsoft.com/office/powerpoint/2010/main" val="2728251004"/>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matchingName="Picture with Caption" type="picTx">
  <p:cSld name="Picture with Caption">
    <p:spTree>
      <p:nvGrpSpPr>
        <p:cNvPr id="1" name="Shape 69"/>
        <p:cNvGrpSpPr/>
        <p:nvPr/>
      </p:nvGrpSpPr>
      <p:grpSpPr>
        <a:xfrm>
          <a:off x="0" y="0"/>
          <a:ext cx="0" cy="0"/>
          <a:chOff x="0" y="0"/>
          <a:chExt cx="0" cy="0"/>
        </a:xfrm>
      </p:grpSpPr>
      <p:sp>
        <p:nvSpPr>
          <p:cNvPr id="70" name="Google Shape;70;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rgbClr val="1E4E79"/>
              </a:buClr>
              <a:buSzPts val="3200"/>
              <a:buFont typeface="Arial"/>
              <a:buNone/>
              <a:defRPr sz="3200">
                <a:latin typeface="Calibri" panose="020F0502020204030204" pitchFamily="34" charset="0"/>
                <a:cs typeface="Calibri" panose="020F0502020204030204" pitchFamily="34" charset="0"/>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71" name="Google Shape;71;p10"/>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panose="020F0502020204030204" pitchFamily="34" charset="0"/>
                <a:ea typeface="Calibri" panose="020F0502020204030204" pitchFamily="34" charset="0"/>
                <a:cs typeface="Calibri" panose="020F0502020204030204" pitchFamily="34" charset="0"/>
                <a:sym typeface="Arial"/>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dirty="0"/>
          </a:p>
        </p:txBody>
      </p:sp>
      <p:sp>
        <p:nvSpPr>
          <p:cNvPr id="72" name="Google Shape;72;p1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1600"/>
              <a:buNone/>
              <a:defRPr sz="1600">
                <a:latin typeface="Calibri" panose="020F0502020204030204" pitchFamily="34" charset="0"/>
                <a:cs typeface="Calibri" panose="020F0502020204030204" pitchFamily="34" charset="0"/>
              </a:defRPr>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dirty="0"/>
          </a:p>
        </p:txBody>
      </p:sp>
      <p:sp>
        <p:nvSpPr>
          <p:cNvPr id="73" name="Google Shape;73;p10"/>
          <p:cNvSpPr txBox="1">
            <a:spLocks noGrp="1"/>
          </p:cNvSpPr>
          <p:nvPr>
            <p:ph type="dt" idx="10"/>
          </p:nvPr>
        </p:nvSpPr>
        <p:spPr>
          <a:xfrm>
            <a:off x="2790825" y="63690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4" name="Google Shape;74;p10"/>
          <p:cNvSpPr txBox="1">
            <a:spLocks noGrp="1"/>
          </p:cNvSpPr>
          <p:nvPr>
            <p:ph type="ftr" idx="11"/>
          </p:nvPr>
        </p:nvSpPr>
        <p:spPr>
          <a:xfrm>
            <a:off x="5953124" y="6356350"/>
            <a:ext cx="2200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5" name="Google Shape;75;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l-GR"/>
              <a:t>‹#›</a:t>
            </a:fld>
            <a:endParaRPr/>
          </a:p>
        </p:txBody>
      </p:sp>
    </p:spTree>
    <p:extLst>
      <p:ext uri="{BB962C8B-B14F-4D97-AF65-F5344CB8AC3E}">
        <p14:creationId xmlns:p14="http://schemas.microsoft.com/office/powerpoint/2010/main" val="4294625987"/>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matchingName="Title and Vertical Text" type="vertTx">
  <p:cSld name="Title and Vertical Text">
    <p:spTree>
      <p:nvGrpSpPr>
        <p:cNvPr id="1" name="Shape 76"/>
        <p:cNvGrpSpPr/>
        <p:nvPr/>
      </p:nvGrpSpPr>
      <p:grpSpPr>
        <a:xfrm>
          <a:off x="0" y="0"/>
          <a:ext cx="0" cy="0"/>
          <a:chOff x="0" y="0"/>
          <a:chExt cx="0" cy="0"/>
        </a:xfrm>
      </p:grpSpPr>
      <p:sp>
        <p:nvSpPr>
          <p:cNvPr id="77" name="Google Shape;77;p11"/>
          <p:cNvSpPr txBox="1">
            <a:spLocks noGrp="1"/>
          </p:cNvSpPr>
          <p:nvPr>
            <p:ph type="title"/>
          </p:nvPr>
        </p:nvSpPr>
        <p:spPr>
          <a:xfrm>
            <a:off x="838200" y="365125"/>
            <a:ext cx="10515600" cy="739775"/>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rgbClr val="1E4E79"/>
              </a:buClr>
              <a:buSzPts val="1800"/>
              <a:buNone/>
              <a:defRPr>
                <a:latin typeface="Calibri" panose="020F0502020204030204" pitchFamily="34" charset="0"/>
                <a:cs typeface="Calibri" panose="020F0502020204030204" pitchFamily="34" charset="0"/>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78" name="Google Shape;78;p11"/>
          <p:cNvSpPr txBox="1">
            <a:spLocks noGrp="1"/>
          </p:cNvSpPr>
          <p:nvPr>
            <p:ph type="body" idx="1"/>
          </p:nvPr>
        </p:nvSpPr>
        <p:spPr>
          <a:xfrm rot="5400000">
            <a:off x="3920331" y="-1618456"/>
            <a:ext cx="4351338" cy="105156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atin typeface="Calibri" panose="020F0502020204030204" pitchFamily="34" charset="0"/>
                <a:cs typeface="Calibri" panose="020F0502020204030204" pitchFamily="34" charset="0"/>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dirty="0"/>
          </a:p>
        </p:txBody>
      </p:sp>
      <p:sp>
        <p:nvSpPr>
          <p:cNvPr id="79" name="Google Shape;79;p11"/>
          <p:cNvSpPr txBox="1">
            <a:spLocks noGrp="1"/>
          </p:cNvSpPr>
          <p:nvPr>
            <p:ph type="dt" idx="10"/>
          </p:nvPr>
        </p:nvSpPr>
        <p:spPr>
          <a:xfrm>
            <a:off x="2790825" y="63690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0" name="Google Shape;80;p11"/>
          <p:cNvSpPr txBox="1">
            <a:spLocks noGrp="1"/>
          </p:cNvSpPr>
          <p:nvPr>
            <p:ph type="ftr" idx="11"/>
          </p:nvPr>
        </p:nvSpPr>
        <p:spPr>
          <a:xfrm>
            <a:off x="5953124" y="6356350"/>
            <a:ext cx="2200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1" name="Google Shape;81;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l-GR"/>
              <a:t>‹#›</a:t>
            </a:fld>
            <a:endParaRPr/>
          </a:p>
        </p:txBody>
      </p:sp>
    </p:spTree>
    <p:extLst>
      <p:ext uri="{BB962C8B-B14F-4D97-AF65-F5344CB8AC3E}">
        <p14:creationId xmlns:p14="http://schemas.microsoft.com/office/powerpoint/2010/main" val="41222574"/>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 Title and Text">
    <p:spTree>
      <p:nvGrpSpPr>
        <p:cNvPr id="1" name="Shape 82"/>
        <p:cNvGrpSpPr/>
        <p:nvPr/>
      </p:nvGrpSpPr>
      <p:grpSpPr>
        <a:xfrm>
          <a:off x="0" y="0"/>
          <a:ext cx="0" cy="0"/>
          <a:chOff x="0" y="0"/>
          <a:chExt cx="0" cy="0"/>
        </a:xfrm>
      </p:grpSpPr>
      <p:sp>
        <p:nvSpPr>
          <p:cNvPr id="83" name="Google Shape;83;p12"/>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rgbClr val="1E4E79"/>
              </a:buClr>
              <a:buSzPts val="1800"/>
              <a:buNone/>
              <a:defRPr>
                <a:latin typeface="Calibri" panose="020F0502020204030204" pitchFamily="34" charset="0"/>
                <a:cs typeface="Calibri" panose="020F0502020204030204" pitchFamily="34" charset="0"/>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84" name="Google Shape;84;p12"/>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atin typeface="Calibri" panose="020F0502020204030204" pitchFamily="34" charset="0"/>
                <a:cs typeface="Calibri" panose="020F0502020204030204" pitchFamily="34" charset="0"/>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dirty="0"/>
          </a:p>
        </p:txBody>
      </p:sp>
      <p:sp>
        <p:nvSpPr>
          <p:cNvPr id="85" name="Google Shape;85;p12"/>
          <p:cNvSpPr txBox="1">
            <a:spLocks noGrp="1"/>
          </p:cNvSpPr>
          <p:nvPr>
            <p:ph type="dt" idx="10"/>
          </p:nvPr>
        </p:nvSpPr>
        <p:spPr>
          <a:xfrm>
            <a:off x="2790825" y="63690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6" name="Google Shape;86;p12"/>
          <p:cNvSpPr txBox="1">
            <a:spLocks noGrp="1"/>
          </p:cNvSpPr>
          <p:nvPr>
            <p:ph type="ftr" idx="11"/>
          </p:nvPr>
        </p:nvSpPr>
        <p:spPr>
          <a:xfrm>
            <a:off x="5953124" y="6356350"/>
            <a:ext cx="2200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7" name="Google Shape;87;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l-GR"/>
              <a:t>‹#›</a:t>
            </a:fld>
            <a:endParaRPr/>
          </a:p>
        </p:txBody>
      </p:sp>
    </p:spTree>
    <p:extLst>
      <p:ext uri="{BB962C8B-B14F-4D97-AF65-F5344CB8AC3E}">
        <p14:creationId xmlns:p14="http://schemas.microsoft.com/office/powerpoint/2010/main" val="690553464"/>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18"/>
        <p:cNvGrpSpPr/>
        <p:nvPr/>
      </p:nvGrpSpPr>
      <p:grpSpPr>
        <a:xfrm>
          <a:off x="0" y="0"/>
          <a:ext cx="0" cy="0"/>
          <a:chOff x="0" y="0"/>
          <a:chExt cx="0" cy="0"/>
        </a:xfrm>
      </p:grpSpPr>
      <p:sp>
        <p:nvSpPr>
          <p:cNvPr id="19" name="Google Shape;19;p2"/>
          <p:cNvSpPr txBox="1">
            <a:spLocks noGrp="1"/>
          </p:cNvSpPr>
          <p:nvPr>
            <p:ph type="ctrTitle"/>
          </p:nvPr>
        </p:nvSpPr>
        <p:spPr>
          <a:xfrm>
            <a:off x="3952875" y="238125"/>
            <a:ext cx="8096250" cy="2101850"/>
          </a:xfrm>
          <a:prstGeom prst="rect">
            <a:avLst/>
          </a:prstGeom>
          <a:noFill/>
          <a:ln>
            <a:noFill/>
          </a:ln>
        </p:spPr>
        <p:txBody>
          <a:bodyPr spcFirstLastPara="1" wrap="square" lIns="91425" tIns="45700" rIns="91425" bIns="45700" anchor="ctr" anchorCtr="0">
            <a:noAutofit/>
          </a:bodyPr>
          <a:lstStyle>
            <a:lvl1pPr lvl="0" algn="r">
              <a:lnSpc>
                <a:spcPct val="90000"/>
              </a:lnSpc>
              <a:spcBef>
                <a:spcPts val="0"/>
              </a:spcBef>
              <a:spcAft>
                <a:spcPts val="0"/>
              </a:spcAft>
              <a:buClr>
                <a:srgbClr val="1E4E79"/>
              </a:buClr>
              <a:buSzPts val="6000"/>
              <a:buFont typeface="Arial"/>
              <a:buNone/>
              <a:defRPr sz="6000">
                <a:latin typeface="Calibri" panose="020F0502020204030204" pitchFamily="34" charset="0"/>
                <a:cs typeface="Calibri" panose="020F0502020204030204" pitchFamily="34" charset="0"/>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20" name="Google Shape;20;p2"/>
          <p:cNvSpPr txBox="1">
            <a:spLocks noGrp="1"/>
          </p:cNvSpPr>
          <p:nvPr>
            <p:ph type="subTitle" idx="1"/>
          </p:nvPr>
        </p:nvSpPr>
        <p:spPr>
          <a:xfrm>
            <a:off x="6057900" y="2601119"/>
            <a:ext cx="6000750" cy="1655762"/>
          </a:xfrm>
          <a:prstGeom prst="rect">
            <a:avLst/>
          </a:prstGeom>
          <a:noFill/>
          <a:ln>
            <a:noFill/>
          </a:ln>
        </p:spPr>
        <p:txBody>
          <a:bodyPr spcFirstLastPara="1" wrap="square" lIns="91425" tIns="45700" rIns="91425" bIns="45700" anchor="t" anchorCtr="0">
            <a:noAutofit/>
          </a:bodyPr>
          <a:lstStyle>
            <a:lvl1pPr lvl="0" algn="r">
              <a:lnSpc>
                <a:spcPct val="90000"/>
              </a:lnSpc>
              <a:spcBef>
                <a:spcPts val="1000"/>
              </a:spcBef>
              <a:spcAft>
                <a:spcPts val="0"/>
              </a:spcAft>
              <a:buClr>
                <a:schemeClr val="dk1"/>
              </a:buClr>
              <a:buSzPts val="2400"/>
              <a:buNone/>
              <a:defRPr sz="2400">
                <a:latin typeface="Calibri" panose="020F0502020204030204" pitchFamily="34" charset="0"/>
                <a:cs typeface="Calibri" panose="020F0502020204030204" pitchFamily="34" charset="0"/>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dirty="0"/>
          </a:p>
        </p:txBody>
      </p:sp>
      <p:sp>
        <p:nvSpPr>
          <p:cNvPr id="21" name="Google Shape;21;p2"/>
          <p:cNvSpPr/>
          <p:nvPr/>
        </p:nvSpPr>
        <p:spPr>
          <a:xfrm>
            <a:off x="0" y="0"/>
            <a:ext cx="11068050" cy="6858000"/>
          </a:xfrm>
          <a:prstGeom prst="rtTriangle">
            <a:avLst/>
          </a:prstGeom>
          <a:solidFill>
            <a:srgbClr val="3462AB"/>
          </a:solidFill>
          <a:ln w="12700" cap="flat" cmpd="sng">
            <a:solidFill>
              <a:srgbClr val="1E4E79"/>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22" name="Google Shape;22;p2" descr="Image result for ÎµÎ»Î»Î·Î½Î¹ÎºÎ· Î´Î·Î¼Î¿ÎºÏÎ±ÏÎ¹Î± logo"/>
          <p:cNvPicPr preferRelativeResize="0"/>
          <p:nvPr/>
        </p:nvPicPr>
        <p:blipFill rotWithShape="1">
          <a:blip r:embed="rId2">
            <a:alphaModFix/>
          </a:blip>
          <a:srcRect/>
          <a:stretch/>
        </p:blipFill>
        <p:spPr>
          <a:xfrm>
            <a:off x="1158746" y="4256881"/>
            <a:ext cx="1832104" cy="1795463"/>
          </a:xfrm>
          <a:prstGeom prst="rect">
            <a:avLst/>
          </a:prstGeom>
          <a:noFill/>
          <a:ln>
            <a:noFill/>
          </a:ln>
        </p:spPr>
      </p:pic>
    </p:spTree>
    <p:extLst>
      <p:ext uri="{BB962C8B-B14F-4D97-AF65-F5344CB8AC3E}">
        <p14:creationId xmlns:p14="http://schemas.microsoft.com/office/powerpoint/2010/main" val="2461576748"/>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23"/>
        <p:cNvGrpSpPr/>
        <p:nvPr/>
      </p:nvGrpSpPr>
      <p:grpSpPr>
        <a:xfrm>
          <a:off x="0" y="0"/>
          <a:ext cx="0" cy="0"/>
          <a:chOff x="0" y="0"/>
          <a:chExt cx="0" cy="0"/>
        </a:xfrm>
      </p:grpSpPr>
      <p:pic>
        <p:nvPicPr>
          <p:cNvPr id="24" name="Google Shape;24;p3"/>
          <p:cNvPicPr preferRelativeResize="0"/>
          <p:nvPr/>
        </p:nvPicPr>
        <p:blipFill rotWithShape="1">
          <a:blip r:embed="rId2">
            <a:alphaModFix/>
          </a:blip>
          <a:srcRect/>
          <a:stretch/>
        </p:blipFill>
        <p:spPr>
          <a:xfrm>
            <a:off x="1588" y="1588"/>
            <a:ext cx="1587" cy="1587"/>
          </a:xfrm>
          <a:prstGeom prst="rect">
            <a:avLst/>
          </a:prstGeom>
          <a:noFill/>
          <a:ln>
            <a:noFill/>
          </a:ln>
        </p:spPr>
      </p:pic>
      <p:sp>
        <p:nvSpPr>
          <p:cNvPr id="25" name="Google Shape;25;p3"/>
          <p:cNvSpPr txBox="1">
            <a:spLocks noGrp="1"/>
          </p:cNvSpPr>
          <p:nvPr>
            <p:ph type="title"/>
          </p:nvPr>
        </p:nvSpPr>
        <p:spPr>
          <a:xfrm>
            <a:off x="838200" y="365125"/>
            <a:ext cx="10515600" cy="739775"/>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rgbClr val="1E4E79"/>
              </a:buClr>
              <a:buSzPts val="1800"/>
              <a:buNone/>
              <a:defRPr>
                <a:latin typeface="Calibri" panose="020F0502020204030204" pitchFamily="34" charset="0"/>
                <a:cs typeface="Calibri" panose="020F0502020204030204" pitchFamily="34" charset="0"/>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26" name="Google Shape;26;p3"/>
          <p:cNvSpPr txBox="1">
            <a:spLocks noGrp="1"/>
          </p:cNvSpPr>
          <p:nvPr>
            <p:ph type="dt" idx="10"/>
          </p:nvPr>
        </p:nvSpPr>
        <p:spPr>
          <a:xfrm>
            <a:off x="2790825" y="63690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3"/>
          <p:cNvSpPr txBox="1">
            <a:spLocks noGrp="1"/>
          </p:cNvSpPr>
          <p:nvPr>
            <p:ph type="ftr" idx="11"/>
          </p:nvPr>
        </p:nvSpPr>
        <p:spPr>
          <a:xfrm>
            <a:off x="5953124" y="6356350"/>
            <a:ext cx="2200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l-GR"/>
              <a:t>‹#›</a:t>
            </a:fld>
            <a:endParaRPr/>
          </a:p>
        </p:txBody>
      </p:sp>
    </p:spTree>
    <p:extLst>
      <p:ext uri="{BB962C8B-B14F-4D97-AF65-F5344CB8AC3E}">
        <p14:creationId xmlns:p14="http://schemas.microsoft.com/office/powerpoint/2010/main" val="363623528"/>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9"/>
        <p:cNvGrpSpPr/>
        <p:nvPr/>
      </p:nvGrpSpPr>
      <p:grpSpPr>
        <a:xfrm>
          <a:off x="0" y="0"/>
          <a:ext cx="0" cy="0"/>
          <a:chOff x="0" y="0"/>
          <a:chExt cx="0" cy="0"/>
        </a:xfrm>
      </p:grpSpPr>
      <p:sp>
        <p:nvSpPr>
          <p:cNvPr id="30" name="Google Shape;30;p4"/>
          <p:cNvSpPr txBox="1">
            <a:spLocks noGrp="1"/>
          </p:cNvSpPr>
          <p:nvPr>
            <p:ph type="dt" idx="10"/>
          </p:nvPr>
        </p:nvSpPr>
        <p:spPr>
          <a:xfrm>
            <a:off x="2790825" y="63690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4"/>
          <p:cNvSpPr txBox="1">
            <a:spLocks noGrp="1"/>
          </p:cNvSpPr>
          <p:nvPr>
            <p:ph type="ftr" idx="11"/>
          </p:nvPr>
        </p:nvSpPr>
        <p:spPr>
          <a:xfrm>
            <a:off x="5953124" y="6356350"/>
            <a:ext cx="2200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l-GR"/>
              <a:t>‹#›</a:t>
            </a:fld>
            <a:endParaRPr/>
          </a:p>
        </p:txBody>
      </p:sp>
    </p:spTree>
    <p:extLst>
      <p:ext uri="{BB962C8B-B14F-4D97-AF65-F5344CB8AC3E}">
        <p14:creationId xmlns:p14="http://schemas.microsoft.com/office/powerpoint/2010/main" val="2324823662"/>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33"/>
        <p:cNvGrpSpPr/>
        <p:nvPr/>
      </p:nvGrpSpPr>
      <p:grpSpPr>
        <a:xfrm>
          <a:off x="0" y="0"/>
          <a:ext cx="0" cy="0"/>
          <a:chOff x="0" y="0"/>
          <a:chExt cx="0" cy="0"/>
        </a:xfrm>
      </p:grpSpPr>
      <p:pic>
        <p:nvPicPr>
          <p:cNvPr id="34" name="Google Shape;34;p5"/>
          <p:cNvPicPr preferRelativeResize="0"/>
          <p:nvPr/>
        </p:nvPicPr>
        <p:blipFill rotWithShape="1">
          <a:blip r:embed="rId2">
            <a:alphaModFix/>
          </a:blip>
          <a:srcRect/>
          <a:stretch/>
        </p:blipFill>
        <p:spPr>
          <a:xfrm>
            <a:off x="1588" y="1588"/>
            <a:ext cx="1587" cy="1587"/>
          </a:xfrm>
          <a:prstGeom prst="rect">
            <a:avLst/>
          </a:prstGeom>
          <a:noFill/>
          <a:ln>
            <a:noFill/>
          </a:ln>
        </p:spPr>
      </p:pic>
      <p:sp>
        <p:nvSpPr>
          <p:cNvPr id="35" name="Google Shape;35;p5"/>
          <p:cNvSpPr txBox="1">
            <a:spLocks noGrp="1"/>
          </p:cNvSpPr>
          <p:nvPr>
            <p:ph type="title"/>
          </p:nvPr>
        </p:nvSpPr>
        <p:spPr>
          <a:xfrm>
            <a:off x="838200" y="365125"/>
            <a:ext cx="10515600" cy="739775"/>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rgbClr val="1E4E79"/>
              </a:buClr>
              <a:buSzPts val="1800"/>
              <a:buNone/>
              <a:defRPr>
                <a:latin typeface="Calibri" panose="020F0502020204030204" pitchFamily="34" charset="0"/>
                <a:cs typeface="Calibri" panose="020F0502020204030204" pitchFamily="34" charset="0"/>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36" name="Google Shape;36;p5"/>
          <p:cNvSpPr txBox="1">
            <a:spLocks noGrp="1"/>
          </p:cNvSpPr>
          <p:nvPr>
            <p:ph type="body" idx="1"/>
          </p:nvPr>
        </p:nvSpPr>
        <p:spPr>
          <a:xfrm>
            <a:off x="838200" y="1463675"/>
            <a:ext cx="105156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atin typeface="Calibri" panose="020F0502020204030204" pitchFamily="34" charset="0"/>
                <a:cs typeface="Calibri" panose="020F0502020204030204" pitchFamily="34" charset="0"/>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dirty="0"/>
          </a:p>
        </p:txBody>
      </p:sp>
      <p:sp>
        <p:nvSpPr>
          <p:cNvPr id="37" name="Google Shape;37;p5"/>
          <p:cNvSpPr txBox="1">
            <a:spLocks noGrp="1"/>
          </p:cNvSpPr>
          <p:nvPr>
            <p:ph type="dt" idx="10"/>
          </p:nvPr>
        </p:nvSpPr>
        <p:spPr>
          <a:xfrm>
            <a:off x="2790825" y="63690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5"/>
          <p:cNvSpPr txBox="1">
            <a:spLocks noGrp="1"/>
          </p:cNvSpPr>
          <p:nvPr>
            <p:ph type="ftr" idx="11"/>
          </p:nvPr>
        </p:nvSpPr>
        <p:spPr>
          <a:xfrm>
            <a:off x="5953124" y="6356350"/>
            <a:ext cx="2200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l-GR"/>
              <a:t>‹#›</a:t>
            </a:fld>
            <a:endParaRPr/>
          </a:p>
        </p:txBody>
      </p:sp>
    </p:spTree>
    <p:extLst>
      <p:ext uri="{BB962C8B-B14F-4D97-AF65-F5344CB8AC3E}">
        <p14:creationId xmlns:p14="http://schemas.microsoft.com/office/powerpoint/2010/main" val="41136987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userDrawn="1">
            <p:custDataLst>
              <p:tags r:id="rId1"/>
            </p:custDataLst>
            <p:extLst>
              <p:ext uri="{D42A27DB-BD31-4B8C-83A1-F6EECF244321}">
                <p14:modId xmlns:p14="http://schemas.microsoft.com/office/powerpoint/2010/main" val="352192017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360" imgH="360" progId="TCLayout.ActiveDocument.1">
                  <p:embed/>
                </p:oleObj>
              </mc:Choice>
              <mc:Fallback>
                <p:oleObj name="think-cell Slide" r:id="rId3" imgW="360" imgH="360" progId="TCLayout.ActiveDocument.1">
                  <p:embed/>
                  <p:pic>
                    <p:nvPicPr>
                      <p:cNvPr id="0" name="Picture 16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l-GR"/>
              <a:t>19/02/2020</a:t>
            </a:r>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1543827-C2B0-46E7-89AA-B56A23F9ACD0}" type="slidenum">
              <a:rPr lang="en-US" smtClean="0"/>
              <a:pPr/>
              <a:t>‹#›</a:t>
            </a:fld>
            <a:endParaRPr lang="en-US"/>
          </a:p>
        </p:txBody>
      </p:sp>
    </p:spTree>
    <p:extLst>
      <p:ext uri="{BB962C8B-B14F-4D97-AF65-F5344CB8AC3E}">
        <p14:creationId xmlns:p14="http://schemas.microsoft.com/office/powerpoint/2010/main" val="1425981242"/>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40"/>
        <p:cNvGrpSpPr/>
        <p:nvPr/>
      </p:nvGrpSpPr>
      <p:grpSpPr>
        <a:xfrm>
          <a:off x="0" y="0"/>
          <a:ext cx="0" cy="0"/>
          <a:chOff x="0" y="0"/>
          <a:chExt cx="0" cy="0"/>
        </a:xfrm>
      </p:grpSpPr>
      <p:sp>
        <p:nvSpPr>
          <p:cNvPr id="41" name="Google Shape;41;p6"/>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rgbClr val="1E4E79"/>
              </a:buClr>
              <a:buSzPts val="6000"/>
              <a:buFont typeface="Arial"/>
              <a:buNone/>
              <a:defRPr sz="6000">
                <a:latin typeface="Calibri" panose="020F0502020204030204" pitchFamily="34" charset="0"/>
                <a:cs typeface="Calibri" panose="020F0502020204030204" pitchFamily="34" charset="0"/>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42" name="Google Shape;42;p6"/>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rgbClr val="888888"/>
              </a:buClr>
              <a:buSzPts val="2400"/>
              <a:buNone/>
              <a:defRPr sz="2400">
                <a:solidFill>
                  <a:srgbClr val="888888"/>
                </a:solidFill>
                <a:latin typeface="Calibri" panose="020F0502020204030204" pitchFamily="34" charset="0"/>
                <a:cs typeface="Calibri" panose="020F0502020204030204" pitchFamily="34" charset="0"/>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dirty="0"/>
          </a:p>
        </p:txBody>
      </p:sp>
      <p:sp>
        <p:nvSpPr>
          <p:cNvPr id="43" name="Google Shape;43;p6"/>
          <p:cNvSpPr txBox="1">
            <a:spLocks noGrp="1"/>
          </p:cNvSpPr>
          <p:nvPr>
            <p:ph type="dt" idx="10"/>
          </p:nvPr>
        </p:nvSpPr>
        <p:spPr>
          <a:xfrm>
            <a:off x="2790825" y="63690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6"/>
          <p:cNvSpPr txBox="1">
            <a:spLocks noGrp="1"/>
          </p:cNvSpPr>
          <p:nvPr>
            <p:ph type="ftr" idx="11"/>
          </p:nvPr>
        </p:nvSpPr>
        <p:spPr>
          <a:xfrm>
            <a:off x="5953124" y="6356350"/>
            <a:ext cx="2200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5" name="Google Shape;45;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l-GR"/>
              <a:t>‹#›</a:t>
            </a:fld>
            <a:endParaRPr/>
          </a:p>
        </p:txBody>
      </p:sp>
    </p:spTree>
    <p:extLst>
      <p:ext uri="{BB962C8B-B14F-4D97-AF65-F5344CB8AC3E}">
        <p14:creationId xmlns:p14="http://schemas.microsoft.com/office/powerpoint/2010/main" val="2893941769"/>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matchingName="Two Content" type="twoObj">
  <p:cSld name="Two Content">
    <p:spTree>
      <p:nvGrpSpPr>
        <p:cNvPr id="1" name="Shape 46"/>
        <p:cNvGrpSpPr/>
        <p:nvPr/>
      </p:nvGrpSpPr>
      <p:grpSpPr>
        <a:xfrm>
          <a:off x="0" y="0"/>
          <a:ext cx="0" cy="0"/>
          <a:chOff x="0" y="0"/>
          <a:chExt cx="0" cy="0"/>
        </a:xfrm>
      </p:grpSpPr>
      <p:sp>
        <p:nvSpPr>
          <p:cNvPr id="47" name="Google Shape;47;p7"/>
          <p:cNvSpPr txBox="1">
            <a:spLocks noGrp="1"/>
          </p:cNvSpPr>
          <p:nvPr>
            <p:ph type="title"/>
          </p:nvPr>
        </p:nvSpPr>
        <p:spPr>
          <a:xfrm>
            <a:off x="838200" y="365125"/>
            <a:ext cx="10515600" cy="739775"/>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rgbClr val="1E4E79"/>
              </a:buClr>
              <a:buSzPts val="1800"/>
              <a:buNone/>
              <a:defRPr>
                <a:latin typeface="Calibri" panose="020F0502020204030204" pitchFamily="34" charset="0"/>
                <a:cs typeface="Calibri" panose="020F0502020204030204" pitchFamily="34" charset="0"/>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48" name="Google Shape;48;p7"/>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atin typeface="Calibri" panose="020F0502020204030204" pitchFamily="34" charset="0"/>
                <a:cs typeface="Calibri" panose="020F0502020204030204" pitchFamily="34" charset="0"/>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dirty="0"/>
          </a:p>
        </p:txBody>
      </p:sp>
      <p:sp>
        <p:nvSpPr>
          <p:cNvPr id="49" name="Google Shape;49;p7"/>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atin typeface="Calibri" panose="020F0502020204030204" pitchFamily="34" charset="0"/>
                <a:cs typeface="Calibri" panose="020F0502020204030204" pitchFamily="34" charset="0"/>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dirty="0"/>
          </a:p>
        </p:txBody>
      </p:sp>
      <p:sp>
        <p:nvSpPr>
          <p:cNvPr id="50" name="Google Shape;50;p7"/>
          <p:cNvSpPr txBox="1">
            <a:spLocks noGrp="1"/>
          </p:cNvSpPr>
          <p:nvPr>
            <p:ph type="dt" idx="10"/>
          </p:nvPr>
        </p:nvSpPr>
        <p:spPr>
          <a:xfrm>
            <a:off x="2790825" y="63690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7"/>
          <p:cNvSpPr txBox="1">
            <a:spLocks noGrp="1"/>
          </p:cNvSpPr>
          <p:nvPr>
            <p:ph type="ftr" idx="11"/>
          </p:nvPr>
        </p:nvSpPr>
        <p:spPr>
          <a:xfrm>
            <a:off x="5953124" y="6356350"/>
            <a:ext cx="2200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l-GR"/>
              <a:t>‹#›</a:t>
            </a:fld>
            <a:endParaRPr/>
          </a:p>
        </p:txBody>
      </p:sp>
    </p:spTree>
    <p:extLst>
      <p:ext uri="{BB962C8B-B14F-4D97-AF65-F5344CB8AC3E}">
        <p14:creationId xmlns:p14="http://schemas.microsoft.com/office/powerpoint/2010/main" val="2868763277"/>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matchingName="Comparison" type="twoTxTwoObj">
  <p:cSld name="Comparison">
    <p:spTree>
      <p:nvGrpSpPr>
        <p:cNvPr id="1" name="Shape 53"/>
        <p:cNvGrpSpPr/>
        <p:nvPr/>
      </p:nvGrpSpPr>
      <p:grpSpPr>
        <a:xfrm>
          <a:off x="0" y="0"/>
          <a:ext cx="0" cy="0"/>
          <a:chOff x="0" y="0"/>
          <a:chExt cx="0" cy="0"/>
        </a:xfrm>
      </p:grpSpPr>
      <p:sp>
        <p:nvSpPr>
          <p:cNvPr id="54" name="Google Shape;54;p8"/>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rgbClr val="1E4E79"/>
              </a:buClr>
              <a:buSzPts val="1800"/>
              <a:buNone/>
              <a:defRPr>
                <a:latin typeface="Calibri" panose="020F0502020204030204" pitchFamily="34" charset="0"/>
                <a:cs typeface="Calibri" panose="020F0502020204030204" pitchFamily="34" charset="0"/>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55" name="Google Shape;55;p8"/>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atin typeface="Calibri" panose="020F0502020204030204" pitchFamily="34" charset="0"/>
                <a:cs typeface="Calibri" panose="020F0502020204030204" pitchFamily="34" charset="0"/>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dirty="0"/>
          </a:p>
        </p:txBody>
      </p:sp>
      <p:sp>
        <p:nvSpPr>
          <p:cNvPr id="56" name="Google Shape;56;p8"/>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atin typeface="Calibri" panose="020F0502020204030204" pitchFamily="34" charset="0"/>
                <a:cs typeface="Calibri" panose="020F0502020204030204" pitchFamily="34" charset="0"/>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dirty="0"/>
          </a:p>
        </p:txBody>
      </p:sp>
      <p:sp>
        <p:nvSpPr>
          <p:cNvPr id="57" name="Google Shape;57;p8"/>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atin typeface="Calibri" panose="020F0502020204030204" pitchFamily="34" charset="0"/>
                <a:cs typeface="Calibri" panose="020F0502020204030204" pitchFamily="34" charset="0"/>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dirty="0"/>
          </a:p>
        </p:txBody>
      </p:sp>
      <p:sp>
        <p:nvSpPr>
          <p:cNvPr id="58" name="Google Shape;58;p8"/>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atin typeface="Calibri" panose="020F0502020204030204" pitchFamily="34" charset="0"/>
                <a:cs typeface="Calibri" panose="020F0502020204030204" pitchFamily="34" charset="0"/>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dirty="0"/>
          </a:p>
        </p:txBody>
      </p:sp>
      <p:sp>
        <p:nvSpPr>
          <p:cNvPr id="59" name="Google Shape;59;p8"/>
          <p:cNvSpPr txBox="1">
            <a:spLocks noGrp="1"/>
          </p:cNvSpPr>
          <p:nvPr>
            <p:ph type="dt" idx="10"/>
          </p:nvPr>
        </p:nvSpPr>
        <p:spPr>
          <a:xfrm>
            <a:off x="2790825" y="63690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8"/>
          <p:cNvSpPr txBox="1">
            <a:spLocks noGrp="1"/>
          </p:cNvSpPr>
          <p:nvPr>
            <p:ph type="ftr" idx="11"/>
          </p:nvPr>
        </p:nvSpPr>
        <p:spPr>
          <a:xfrm>
            <a:off x="5953124" y="6356350"/>
            <a:ext cx="2200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l-GR"/>
              <a:t>‹#›</a:t>
            </a:fld>
            <a:endParaRPr/>
          </a:p>
        </p:txBody>
      </p:sp>
    </p:spTree>
    <p:extLst>
      <p:ext uri="{BB962C8B-B14F-4D97-AF65-F5344CB8AC3E}">
        <p14:creationId xmlns:p14="http://schemas.microsoft.com/office/powerpoint/2010/main" val="2025157439"/>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matchingName="Content with Caption" type="objTx">
  <p:cSld name="Content with Caption">
    <p:spTree>
      <p:nvGrpSpPr>
        <p:cNvPr id="1" name="Shape 62"/>
        <p:cNvGrpSpPr/>
        <p:nvPr/>
      </p:nvGrpSpPr>
      <p:grpSpPr>
        <a:xfrm>
          <a:off x="0" y="0"/>
          <a:ext cx="0" cy="0"/>
          <a:chOff x="0" y="0"/>
          <a:chExt cx="0" cy="0"/>
        </a:xfrm>
      </p:grpSpPr>
      <p:sp>
        <p:nvSpPr>
          <p:cNvPr id="63" name="Google Shape;63;p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rgbClr val="1E4E79"/>
              </a:buClr>
              <a:buSzPts val="3200"/>
              <a:buFont typeface="Arial"/>
              <a:buNone/>
              <a:defRPr sz="3200">
                <a:latin typeface="Calibri" panose="020F0502020204030204" pitchFamily="34" charset="0"/>
                <a:cs typeface="Calibri" panose="020F0502020204030204" pitchFamily="34" charset="0"/>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64" name="Google Shape;64;p9"/>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Autofit/>
          </a:bodyPr>
          <a:lstStyle>
            <a:lvl1pPr marL="457200" lvl="0" indent="-431800" algn="l">
              <a:lnSpc>
                <a:spcPct val="90000"/>
              </a:lnSpc>
              <a:spcBef>
                <a:spcPts val="1000"/>
              </a:spcBef>
              <a:spcAft>
                <a:spcPts val="0"/>
              </a:spcAft>
              <a:buClr>
                <a:schemeClr val="dk1"/>
              </a:buClr>
              <a:buSzPts val="3200"/>
              <a:buChar char="•"/>
              <a:defRPr sz="3200">
                <a:latin typeface="Calibri" panose="020F0502020204030204" pitchFamily="34" charset="0"/>
                <a:cs typeface="Calibri" panose="020F0502020204030204" pitchFamily="34" charset="0"/>
              </a:defRPr>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dirty="0"/>
          </a:p>
        </p:txBody>
      </p:sp>
      <p:sp>
        <p:nvSpPr>
          <p:cNvPr id="65" name="Google Shape;65;p9"/>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1600"/>
              <a:buNone/>
              <a:defRPr sz="1600">
                <a:latin typeface="Calibri" panose="020F0502020204030204" pitchFamily="34" charset="0"/>
                <a:cs typeface="Calibri" panose="020F0502020204030204" pitchFamily="34" charset="0"/>
              </a:defRPr>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dirty="0"/>
          </a:p>
        </p:txBody>
      </p:sp>
      <p:sp>
        <p:nvSpPr>
          <p:cNvPr id="66" name="Google Shape;66;p9"/>
          <p:cNvSpPr txBox="1">
            <a:spLocks noGrp="1"/>
          </p:cNvSpPr>
          <p:nvPr>
            <p:ph type="dt" idx="10"/>
          </p:nvPr>
        </p:nvSpPr>
        <p:spPr>
          <a:xfrm>
            <a:off x="2790825" y="63690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9"/>
          <p:cNvSpPr txBox="1">
            <a:spLocks noGrp="1"/>
          </p:cNvSpPr>
          <p:nvPr>
            <p:ph type="ftr" idx="11"/>
          </p:nvPr>
        </p:nvSpPr>
        <p:spPr>
          <a:xfrm>
            <a:off x="5953124" y="6356350"/>
            <a:ext cx="2200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8" name="Google Shape;68;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l-GR"/>
              <a:t>‹#›</a:t>
            </a:fld>
            <a:endParaRPr/>
          </a:p>
        </p:txBody>
      </p:sp>
    </p:spTree>
    <p:extLst>
      <p:ext uri="{BB962C8B-B14F-4D97-AF65-F5344CB8AC3E}">
        <p14:creationId xmlns:p14="http://schemas.microsoft.com/office/powerpoint/2010/main" val="841238370"/>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matchingName="Picture with Caption" type="picTx">
  <p:cSld name="Picture with Caption">
    <p:spTree>
      <p:nvGrpSpPr>
        <p:cNvPr id="1" name="Shape 69"/>
        <p:cNvGrpSpPr/>
        <p:nvPr/>
      </p:nvGrpSpPr>
      <p:grpSpPr>
        <a:xfrm>
          <a:off x="0" y="0"/>
          <a:ext cx="0" cy="0"/>
          <a:chOff x="0" y="0"/>
          <a:chExt cx="0" cy="0"/>
        </a:xfrm>
      </p:grpSpPr>
      <p:sp>
        <p:nvSpPr>
          <p:cNvPr id="70" name="Google Shape;70;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rgbClr val="1E4E79"/>
              </a:buClr>
              <a:buSzPts val="3200"/>
              <a:buFont typeface="Arial"/>
              <a:buNone/>
              <a:defRPr sz="3200">
                <a:latin typeface="Calibri" panose="020F0502020204030204" pitchFamily="34" charset="0"/>
                <a:cs typeface="Calibri" panose="020F0502020204030204" pitchFamily="34" charset="0"/>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71" name="Google Shape;71;p10"/>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panose="020F0502020204030204" pitchFamily="34" charset="0"/>
                <a:ea typeface="Calibri" panose="020F0502020204030204" pitchFamily="34" charset="0"/>
                <a:cs typeface="Calibri" panose="020F0502020204030204" pitchFamily="34" charset="0"/>
                <a:sym typeface="Arial"/>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Arial"/>
                <a:ea typeface="Arial"/>
                <a:cs typeface="Arial"/>
                <a:sym typeface="Arial"/>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dirty="0"/>
          </a:p>
        </p:txBody>
      </p:sp>
      <p:sp>
        <p:nvSpPr>
          <p:cNvPr id="72" name="Google Shape;72;p1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1600"/>
              <a:buNone/>
              <a:defRPr sz="1600">
                <a:latin typeface="Calibri" panose="020F0502020204030204" pitchFamily="34" charset="0"/>
                <a:cs typeface="Calibri" panose="020F0502020204030204" pitchFamily="34" charset="0"/>
              </a:defRPr>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dirty="0"/>
          </a:p>
        </p:txBody>
      </p:sp>
      <p:sp>
        <p:nvSpPr>
          <p:cNvPr id="73" name="Google Shape;73;p10"/>
          <p:cNvSpPr txBox="1">
            <a:spLocks noGrp="1"/>
          </p:cNvSpPr>
          <p:nvPr>
            <p:ph type="dt" idx="10"/>
          </p:nvPr>
        </p:nvSpPr>
        <p:spPr>
          <a:xfrm>
            <a:off x="2790825" y="63690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4" name="Google Shape;74;p10"/>
          <p:cNvSpPr txBox="1">
            <a:spLocks noGrp="1"/>
          </p:cNvSpPr>
          <p:nvPr>
            <p:ph type="ftr" idx="11"/>
          </p:nvPr>
        </p:nvSpPr>
        <p:spPr>
          <a:xfrm>
            <a:off x="5953124" y="6356350"/>
            <a:ext cx="2200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5" name="Google Shape;75;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l-GR"/>
              <a:t>‹#›</a:t>
            </a:fld>
            <a:endParaRPr/>
          </a:p>
        </p:txBody>
      </p:sp>
    </p:spTree>
    <p:extLst>
      <p:ext uri="{BB962C8B-B14F-4D97-AF65-F5344CB8AC3E}">
        <p14:creationId xmlns:p14="http://schemas.microsoft.com/office/powerpoint/2010/main" val="3348333459"/>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matchingName="Title and Vertical Text" type="vertTx">
  <p:cSld name="Title and Vertical Text">
    <p:spTree>
      <p:nvGrpSpPr>
        <p:cNvPr id="1" name="Shape 76"/>
        <p:cNvGrpSpPr/>
        <p:nvPr/>
      </p:nvGrpSpPr>
      <p:grpSpPr>
        <a:xfrm>
          <a:off x="0" y="0"/>
          <a:ext cx="0" cy="0"/>
          <a:chOff x="0" y="0"/>
          <a:chExt cx="0" cy="0"/>
        </a:xfrm>
      </p:grpSpPr>
      <p:sp>
        <p:nvSpPr>
          <p:cNvPr id="77" name="Google Shape;77;p11"/>
          <p:cNvSpPr txBox="1">
            <a:spLocks noGrp="1"/>
          </p:cNvSpPr>
          <p:nvPr>
            <p:ph type="title"/>
          </p:nvPr>
        </p:nvSpPr>
        <p:spPr>
          <a:xfrm>
            <a:off x="838200" y="365125"/>
            <a:ext cx="10515600" cy="739775"/>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rgbClr val="1E4E79"/>
              </a:buClr>
              <a:buSzPts val="1800"/>
              <a:buNone/>
              <a:defRPr>
                <a:latin typeface="Calibri" panose="020F0502020204030204" pitchFamily="34" charset="0"/>
                <a:cs typeface="Calibri" panose="020F0502020204030204" pitchFamily="34" charset="0"/>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78" name="Google Shape;78;p11"/>
          <p:cNvSpPr txBox="1">
            <a:spLocks noGrp="1"/>
          </p:cNvSpPr>
          <p:nvPr>
            <p:ph type="body" idx="1"/>
          </p:nvPr>
        </p:nvSpPr>
        <p:spPr>
          <a:xfrm rot="5400000">
            <a:off x="3920331" y="-1618456"/>
            <a:ext cx="4351338" cy="105156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atin typeface="Calibri" panose="020F0502020204030204" pitchFamily="34" charset="0"/>
                <a:cs typeface="Calibri" panose="020F0502020204030204" pitchFamily="34" charset="0"/>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dirty="0"/>
          </a:p>
        </p:txBody>
      </p:sp>
      <p:sp>
        <p:nvSpPr>
          <p:cNvPr id="79" name="Google Shape;79;p11"/>
          <p:cNvSpPr txBox="1">
            <a:spLocks noGrp="1"/>
          </p:cNvSpPr>
          <p:nvPr>
            <p:ph type="dt" idx="10"/>
          </p:nvPr>
        </p:nvSpPr>
        <p:spPr>
          <a:xfrm>
            <a:off x="2790825" y="63690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0" name="Google Shape;80;p11"/>
          <p:cNvSpPr txBox="1">
            <a:spLocks noGrp="1"/>
          </p:cNvSpPr>
          <p:nvPr>
            <p:ph type="ftr" idx="11"/>
          </p:nvPr>
        </p:nvSpPr>
        <p:spPr>
          <a:xfrm>
            <a:off x="5953124" y="6356350"/>
            <a:ext cx="2200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1" name="Google Shape;81;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l-GR"/>
              <a:t>‹#›</a:t>
            </a:fld>
            <a:endParaRPr/>
          </a:p>
        </p:txBody>
      </p:sp>
    </p:spTree>
    <p:extLst>
      <p:ext uri="{BB962C8B-B14F-4D97-AF65-F5344CB8AC3E}">
        <p14:creationId xmlns:p14="http://schemas.microsoft.com/office/powerpoint/2010/main" val="1976679358"/>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 Title and Text">
    <p:spTree>
      <p:nvGrpSpPr>
        <p:cNvPr id="1" name="Shape 82"/>
        <p:cNvGrpSpPr/>
        <p:nvPr/>
      </p:nvGrpSpPr>
      <p:grpSpPr>
        <a:xfrm>
          <a:off x="0" y="0"/>
          <a:ext cx="0" cy="0"/>
          <a:chOff x="0" y="0"/>
          <a:chExt cx="0" cy="0"/>
        </a:xfrm>
      </p:grpSpPr>
      <p:sp>
        <p:nvSpPr>
          <p:cNvPr id="83" name="Google Shape;83;p12"/>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rgbClr val="1E4E79"/>
              </a:buClr>
              <a:buSzPts val="1800"/>
              <a:buNone/>
              <a:defRPr>
                <a:latin typeface="Calibri" panose="020F0502020204030204" pitchFamily="34" charset="0"/>
                <a:cs typeface="Calibri" panose="020F0502020204030204" pitchFamily="34" charset="0"/>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
        <p:nvSpPr>
          <p:cNvPr id="84" name="Google Shape;84;p12"/>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atin typeface="Calibri" panose="020F0502020204030204" pitchFamily="34" charset="0"/>
                <a:cs typeface="Calibri" panose="020F0502020204030204" pitchFamily="34" charset="0"/>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dirty="0"/>
          </a:p>
        </p:txBody>
      </p:sp>
      <p:sp>
        <p:nvSpPr>
          <p:cNvPr id="85" name="Google Shape;85;p12"/>
          <p:cNvSpPr txBox="1">
            <a:spLocks noGrp="1"/>
          </p:cNvSpPr>
          <p:nvPr>
            <p:ph type="dt" idx="10"/>
          </p:nvPr>
        </p:nvSpPr>
        <p:spPr>
          <a:xfrm>
            <a:off x="2790825" y="63690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6" name="Google Shape;86;p12"/>
          <p:cNvSpPr txBox="1">
            <a:spLocks noGrp="1"/>
          </p:cNvSpPr>
          <p:nvPr>
            <p:ph type="ftr" idx="11"/>
          </p:nvPr>
        </p:nvSpPr>
        <p:spPr>
          <a:xfrm>
            <a:off x="5953124" y="6356350"/>
            <a:ext cx="2200275"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7" name="Google Shape;87;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l-GR"/>
              <a:t>‹#›</a:t>
            </a:fld>
            <a:endParaRPr/>
          </a:p>
        </p:txBody>
      </p:sp>
    </p:spTree>
    <p:extLst>
      <p:ext uri="{BB962C8B-B14F-4D97-AF65-F5344CB8AC3E}">
        <p14:creationId xmlns:p14="http://schemas.microsoft.com/office/powerpoint/2010/main" val="10202482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l-GR"/>
              <a:t>19/02/2020</a:t>
            </a:r>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1543827-C2B0-46E7-89AA-B56A23F9ACD0}" type="slidenum">
              <a:rPr lang="en-US" smtClean="0"/>
              <a:pPr/>
              <a:t>‹#›</a:t>
            </a:fld>
            <a:endParaRPr lang="en-US"/>
          </a:p>
        </p:txBody>
      </p:sp>
    </p:spTree>
    <p:extLst>
      <p:ext uri="{BB962C8B-B14F-4D97-AF65-F5344CB8AC3E}">
        <p14:creationId xmlns:p14="http://schemas.microsoft.com/office/powerpoint/2010/main" val="19296747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r>
              <a:rPr lang="el-GR"/>
              <a:t>19/02/2020</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543827-C2B0-46E7-89AA-B56A23F9ACD0}" type="slidenum">
              <a:rPr lang="en-US" smtClean="0"/>
              <a:pPr/>
              <a:t>‹#›</a:t>
            </a:fld>
            <a:endParaRPr lang="en-US"/>
          </a:p>
        </p:txBody>
      </p:sp>
    </p:spTree>
    <p:extLst>
      <p:ext uri="{BB962C8B-B14F-4D97-AF65-F5344CB8AC3E}">
        <p14:creationId xmlns:p14="http://schemas.microsoft.com/office/powerpoint/2010/main" val="14986384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r>
              <a:rPr lang="el-GR"/>
              <a:t>19/02/2020</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543827-C2B0-46E7-89AA-B56A23F9ACD0}" type="slidenum">
              <a:rPr lang="en-US" smtClean="0"/>
              <a:pPr/>
              <a:t>‹#›</a:t>
            </a:fld>
            <a:endParaRPr lang="en-US"/>
          </a:p>
        </p:txBody>
      </p:sp>
    </p:spTree>
    <p:extLst>
      <p:ext uri="{BB962C8B-B14F-4D97-AF65-F5344CB8AC3E}">
        <p14:creationId xmlns:p14="http://schemas.microsoft.com/office/powerpoint/2010/main" val="6833790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oleObject" Target="../embeddings/oleObject1.bin"/><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3.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ags" Target="../tags/tag6.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17" Type="http://schemas.openxmlformats.org/officeDocument/2006/relationships/image" Target="../media/image2.png"/><Relationship Id="rId2" Type="http://schemas.openxmlformats.org/officeDocument/2006/relationships/slideLayout" Target="../slideLayouts/slideLayout13.xml"/><Relationship Id="rId16" Type="http://schemas.openxmlformats.org/officeDocument/2006/relationships/image" Target="../media/image1.emf"/><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oleObject" Target="../embeddings/oleObject4.bin"/><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ags" Target="../tags/tag7.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tags" Target="../tags/tag11.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17" Type="http://schemas.openxmlformats.org/officeDocument/2006/relationships/image" Target="../media/image2.png"/><Relationship Id="rId2" Type="http://schemas.openxmlformats.org/officeDocument/2006/relationships/slideLayout" Target="../slideLayouts/slideLayout24.xml"/><Relationship Id="rId16" Type="http://schemas.openxmlformats.org/officeDocument/2006/relationships/image" Target="../media/image1.emf"/><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oleObject" Target="../embeddings/oleObject7.bin"/><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tags" Target="../tags/tag1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tags" Target="../tags/tag16.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17" Type="http://schemas.openxmlformats.org/officeDocument/2006/relationships/image" Target="../media/image2.png"/><Relationship Id="rId2" Type="http://schemas.openxmlformats.org/officeDocument/2006/relationships/slideLayout" Target="../slideLayouts/slideLayout35.xml"/><Relationship Id="rId16" Type="http://schemas.openxmlformats.org/officeDocument/2006/relationships/image" Target="../media/image1.emf"/><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5" Type="http://schemas.openxmlformats.org/officeDocument/2006/relationships/oleObject" Target="../embeddings/oleObject10.bin"/><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 Id="rId14" Type="http://schemas.openxmlformats.org/officeDocument/2006/relationships/tags" Target="../tags/tag17.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tags" Target="../tags/tag20.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17" Type="http://schemas.openxmlformats.org/officeDocument/2006/relationships/image" Target="../media/image4.png"/><Relationship Id="rId2" Type="http://schemas.openxmlformats.org/officeDocument/2006/relationships/slideLayout" Target="../slideLayouts/slideLayout46.xml"/><Relationship Id="rId16" Type="http://schemas.openxmlformats.org/officeDocument/2006/relationships/image" Target="../media/image3.png"/><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5" Type="http://schemas.openxmlformats.org/officeDocument/2006/relationships/image" Target="../media/image1.emf"/><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 Id="rId14" Type="http://schemas.openxmlformats.org/officeDocument/2006/relationships/oleObject" Target="../embeddings/oleObject13.bin"/></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tags" Target="../tags/tag21.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17" Type="http://schemas.openxmlformats.org/officeDocument/2006/relationships/image" Target="../media/image4.png"/><Relationship Id="rId2" Type="http://schemas.openxmlformats.org/officeDocument/2006/relationships/slideLayout" Target="../slideLayouts/slideLayout57.xml"/><Relationship Id="rId16" Type="http://schemas.openxmlformats.org/officeDocument/2006/relationships/image" Target="../media/image3.png"/><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5" Type="http://schemas.openxmlformats.org/officeDocument/2006/relationships/image" Target="../media/image1.emf"/><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 Id="rId14" Type="http://schemas.openxmlformats.org/officeDocument/2006/relationships/oleObject" Target="../embeddings/oleObject14.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9" name="Object 8" hidden="1"/>
          <p:cNvGraphicFramePr>
            <a:graphicFrameLocks noChangeAspect="1"/>
          </p:cNvGraphicFramePr>
          <p:nvPr userDrawn="1">
            <p:custDataLst>
              <p:tags r:id="rId13"/>
            </p:custDataLst>
            <p:extLst>
              <p:ext uri="{D42A27DB-BD31-4B8C-83A1-F6EECF244321}">
                <p14:modId xmlns:p14="http://schemas.microsoft.com/office/powerpoint/2010/main" val="2426104709"/>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15" imgW="360" imgH="360" progId="TCLayout.ActiveDocument.1">
                  <p:embed/>
                </p:oleObj>
              </mc:Choice>
              <mc:Fallback>
                <p:oleObj name="think-cell Slide" r:id="rId15" imgW="360" imgH="360" progId="TCLayout.ActiveDocument.1">
                  <p:embed/>
                  <p:pic>
                    <p:nvPicPr>
                      <p:cNvPr id="0" name="Picture 17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Rectangle 6" hidden="1">
            <a:extLst>
              <a:ext uri="{FF2B5EF4-FFF2-40B4-BE49-F238E27FC236}">
                <a16:creationId xmlns:a16="http://schemas.microsoft.com/office/drawing/2014/main" id="{4EF128DC-3BDD-48DF-BCEA-4F22DEC19BAB}"/>
              </a:ext>
            </a:extLst>
          </p:cNvPr>
          <p:cNvSpPr/>
          <p:nvPr userDrawn="1">
            <p:custDataLst>
              <p:tags r:id="rId14"/>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lang="en-US" sz="3200" b="1" i="0" baseline="0" dirty="0">
              <a:latin typeface="Calibri" panose="020F0502020204030204" pitchFamily="34" charset="0"/>
              <a:ea typeface="+mj-ea"/>
              <a:cs typeface="Calibri" panose="020F0502020204030204" pitchFamily="34" charset="0"/>
              <a:sym typeface="Arial" panose="020B0604020202020204" pitchFamily="34" charset="0"/>
            </a:endParaRPr>
          </a:p>
        </p:txBody>
      </p:sp>
      <p:sp>
        <p:nvSpPr>
          <p:cNvPr id="8" name="Right Triangle 7"/>
          <p:cNvSpPr/>
          <p:nvPr userDrawn="1"/>
        </p:nvSpPr>
        <p:spPr>
          <a:xfrm>
            <a:off x="0" y="4724400"/>
            <a:ext cx="2647950" cy="2133600"/>
          </a:xfrm>
          <a:prstGeom prst="rtTriangle">
            <a:avLst/>
          </a:prstGeom>
          <a:solidFill>
            <a:srgbClr val="3462AB"/>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38200" y="365125"/>
            <a:ext cx="10515600" cy="739775"/>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46367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2790825" y="6369050"/>
            <a:ext cx="2743200" cy="365125"/>
          </a:xfrm>
          <a:prstGeom prst="rect">
            <a:avLst/>
          </a:prstGeom>
        </p:spPr>
        <p:txBody>
          <a:bodyPr vert="horz" lIns="91440" tIns="45720" rIns="91440" bIns="45720" rtlCol="0" anchor="ctr"/>
          <a:lstStyle>
            <a:lvl1pPr algn="l">
              <a:defRPr sz="1200">
                <a:solidFill>
                  <a:schemeClr val="accent1">
                    <a:lumMod val="50000"/>
                  </a:schemeClr>
                </a:solidFill>
              </a:defRPr>
            </a:lvl1pPr>
          </a:lstStyle>
          <a:p>
            <a:r>
              <a:rPr lang="el-GR"/>
              <a:t>19/02/2020</a:t>
            </a:r>
            <a:endParaRPr lang="en-US" dirty="0"/>
          </a:p>
        </p:txBody>
      </p:sp>
      <p:sp>
        <p:nvSpPr>
          <p:cNvPr id="5" name="Footer Placeholder 4"/>
          <p:cNvSpPr>
            <a:spLocks noGrp="1"/>
          </p:cNvSpPr>
          <p:nvPr>
            <p:ph type="ftr" sz="quarter" idx="3"/>
          </p:nvPr>
        </p:nvSpPr>
        <p:spPr>
          <a:xfrm>
            <a:off x="5953124" y="6356350"/>
            <a:ext cx="2200275" cy="365125"/>
          </a:xfrm>
          <a:prstGeom prst="rect">
            <a:avLst/>
          </a:prstGeom>
        </p:spPr>
        <p:txBody>
          <a:bodyPr vert="horz" lIns="91440" tIns="45720" rIns="91440" bIns="45720" rtlCol="0" anchor="ctr"/>
          <a:lstStyle>
            <a:lvl1pPr algn="ctr">
              <a:defRPr sz="1200">
                <a:solidFill>
                  <a:schemeClr val="accent1">
                    <a:lumMod val="50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accent1">
                    <a:lumMod val="50000"/>
                  </a:schemeClr>
                </a:solidFill>
              </a:defRPr>
            </a:lvl1pPr>
          </a:lstStyle>
          <a:p>
            <a:fld id="{51543827-C2B0-46E7-89AA-B56A23F9ACD0}" type="slidenum">
              <a:rPr lang="en-US" smtClean="0"/>
              <a:pPr/>
              <a:t>‹#›</a:t>
            </a:fld>
            <a:endParaRPr lang="en-US" dirty="0"/>
          </a:p>
        </p:txBody>
      </p:sp>
      <p:pic>
        <p:nvPicPr>
          <p:cNvPr id="10" name="Picture 4" descr="Image result for ÎµÎ»Î»Î·Î½Î¹ÎºÎ· Î´Î·Î¼Î¿ÎºÏÎ±ÏÎ¹Î± logo"/>
          <p:cNvPicPr>
            <a:picLocks noChangeAspect="1" noChangeArrowheads="1"/>
          </p:cNvPicPr>
          <p:nvPr userDrawn="1"/>
        </p:nvPicPr>
        <p:blipFill>
          <a:blip r:embed="rId17">
            <a:extLst>
              <a:ext uri="{28A0092B-C50C-407E-A947-70E740481C1C}">
                <a14:useLocalDpi xmlns:a14="http://schemas.microsoft.com/office/drawing/2010/main" val="0"/>
              </a:ext>
            </a:extLst>
          </a:blip>
          <a:srcRect/>
          <a:stretch>
            <a:fillRect/>
          </a:stretch>
        </p:blipFill>
        <p:spPr bwMode="auto">
          <a:xfrm>
            <a:off x="190906" y="6014603"/>
            <a:ext cx="680799" cy="6671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963662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3200" b="1" kern="1200">
          <a:solidFill>
            <a:schemeClr val="accent1">
              <a:lumMod val="50000"/>
            </a:schemeClr>
          </a:solidFill>
          <a:latin typeface="Calibri" panose="020F0502020204030204" pitchFamily="34" charset="0"/>
          <a:ea typeface="+mj-ea"/>
          <a:cs typeface="Calibri" panose="020F050202020403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100" kern="1200">
          <a:solidFill>
            <a:schemeClr val="tx1"/>
          </a:solidFill>
          <a:latin typeface="Calibri" panose="020F0502020204030204" pitchFamily="34" charset="0"/>
          <a:ea typeface="+mn-ea"/>
          <a:cs typeface="Calibri" panose="020F050202020403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Calibri" panose="020F0502020204030204" pitchFamily="34" charset="0"/>
          <a:ea typeface="+mn-ea"/>
          <a:cs typeface="Calibri" panose="020F050202020403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Calibri" panose="020F0502020204030204" pitchFamily="34" charset="0"/>
          <a:ea typeface="+mn-ea"/>
          <a:cs typeface="Calibri" panose="020F050202020403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Calibri" panose="020F0502020204030204" pitchFamily="34" charset="0"/>
          <a:ea typeface="+mn-ea"/>
          <a:cs typeface="Calibri" panose="020F050202020403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9" name="Object 8" hidden="1"/>
          <p:cNvGraphicFramePr>
            <a:graphicFrameLocks noChangeAspect="1"/>
          </p:cNvGraphicFramePr>
          <p:nvPr userDrawn="1">
            <p:custDataLst>
              <p:tags r:id="rId13"/>
            </p:custDataLst>
            <p:extLst>
              <p:ext uri="{D42A27DB-BD31-4B8C-83A1-F6EECF244321}">
                <p14:modId xmlns:p14="http://schemas.microsoft.com/office/powerpoint/2010/main" val="789116769"/>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15" imgW="360" imgH="360" progId="TCLayout.ActiveDocument.1">
                  <p:embed/>
                </p:oleObj>
              </mc:Choice>
              <mc:Fallback>
                <p:oleObj name="think-cell Slide" r:id="rId15" imgW="360" imgH="360" progId="TCLayout.ActiveDocument.1">
                  <p:embed/>
                  <p:pic>
                    <p:nvPicPr>
                      <p:cNvPr id="0" name="Picture 4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Rectangle 6" hidden="1">
            <a:extLst>
              <a:ext uri="{FF2B5EF4-FFF2-40B4-BE49-F238E27FC236}">
                <a16:creationId xmlns:a16="http://schemas.microsoft.com/office/drawing/2014/main" id="{1453FD2E-ED53-49C5-A448-A2AEE19BEFAF}"/>
              </a:ext>
            </a:extLst>
          </p:cNvPr>
          <p:cNvSpPr/>
          <p:nvPr userDrawn="1">
            <p:custDataLst>
              <p:tags r:id="rId14"/>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lang="en-US" sz="3200" b="0" i="0" baseline="0" dirty="0">
              <a:latin typeface="Calibri" panose="020F0502020204030204" pitchFamily="34" charset="0"/>
              <a:ea typeface="+mj-ea"/>
              <a:cs typeface="Calibri" panose="020F0502020204030204" pitchFamily="34" charset="0"/>
              <a:sym typeface="Arial" panose="020B0604020202020204" pitchFamily="34" charset="0"/>
            </a:endParaRPr>
          </a:p>
        </p:txBody>
      </p:sp>
      <p:sp>
        <p:nvSpPr>
          <p:cNvPr id="8" name="Right Triangle 7"/>
          <p:cNvSpPr/>
          <p:nvPr userDrawn="1"/>
        </p:nvSpPr>
        <p:spPr>
          <a:xfrm>
            <a:off x="0" y="4724400"/>
            <a:ext cx="2647950" cy="2133600"/>
          </a:xfrm>
          <a:prstGeom prst="rtTriangle">
            <a:avLst/>
          </a:prstGeom>
          <a:solidFill>
            <a:srgbClr val="3462AB"/>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38200" y="365125"/>
            <a:ext cx="10515600" cy="739775"/>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46367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2886075" y="6359525"/>
            <a:ext cx="2743200" cy="365125"/>
          </a:xfrm>
          <a:prstGeom prst="rect">
            <a:avLst/>
          </a:prstGeom>
        </p:spPr>
        <p:txBody>
          <a:bodyPr vert="horz" lIns="91440" tIns="45720" rIns="91440" bIns="45720" rtlCol="0" anchor="ctr"/>
          <a:lstStyle>
            <a:lvl1pPr algn="l">
              <a:defRPr sz="1200">
                <a:solidFill>
                  <a:schemeClr val="accent1">
                    <a:lumMod val="50000"/>
                  </a:schemeClr>
                </a:solidFill>
              </a:defRPr>
            </a:lvl1pPr>
          </a:lstStyle>
          <a:p>
            <a:r>
              <a:rPr lang="el-GR"/>
              <a:t>19/02/2020</a:t>
            </a:r>
            <a:endParaRPr lang="en-US"/>
          </a:p>
        </p:txBody>
      </p:sp>
      <p:sp>
        <p:nvSpPr>
          <p:cNvPr id="5" name="Footer Placeholder 4"/>
          <p:cNvSpPr>
            <a:spLocks noGrp="1"/>
          </p:cNvSpPr>
          <p:nvPr>
            <p:ph type="ftr" sz="quarter" idx="3"/>
          </p:nvPr>
        </p:nvSpPr>
        <p:spPr>
          <a:xfrm>
            <a:off x="5953124" y="6356350"/>
            <a:ext cx="2200275" cy="365125"/>
          </a:xfrm>
          <a:prstGeom prst="rect">
            <a:avLst/>
          </a:prstGeom>
        </p:spPr>
        <p:txBody>
          <a:bodyPr vert="horz" lIns="91440" tIns="45720" rIns="91440" bIns="45720" rtlCol="0" anchor="ctr"/>
          <a:lstStyle>
            <a:lvl1pPr algn="ctr">
              <a:defRPr sz="1200">
                <a:solidFill>
                  <a:schemeClr val="accent1">
                    <a:lumMod val="50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accent1">
                    <a:lumMod val="50000"/>
                  </a:schemeClr>
                </a:solidFill>
              </a:defRPr>
            </a:lvl1pPr>
          </a:lstStyle>
          <a:p>
            <a:fld id="{51543827-C2B0-46E7-89AA-B56A23F9ACD0}" type="slidenum">
              <a:rPr lang="en-US" smtClean="0"/>
              <a:pPr/>
              <a:t>‹#›</a:t>
            </a:fld>
            <a:endParaRPr lang="en-US"/>
          </a:p>
        </p:txBody>
      </p:sp>
      <p:pic>
        <p:nvPicPr>
          <p:cNvPr id="10" name="Picture 4" descr="Image result for ÎµÎ»Î»Î·Î½Î¹ÎºÎ· Î´Î·Î¼Î¿ÎºÏÎ±ÏÎ¹Î± logo"/>
          <p:cNvPicPr>
            <a:picLocks noChangeAspect="1" noChangeArrowheads="1"/>
          </p:cNvPicPr>
          <p:nvPr userDrawn="1"/>
        </p:nvPicPr>
        <p:blipFill>
          <a:blip r:embed="rId17">
            <a:extLst>
              <a:ext uri="{28A0092B-C50C-407E-A947-70E740481C1C}">
                <a14:useLocalDpi xmlns:a14="http://schemas.microsoft.com/office/drawing/2010/main" val="0"/>
              </a:ext>
            </a:extLst>
          </a:blip>
          <a:srcRect/>
          <a:stretch>
            <a:fillRect/>
          </a:stretch>
        </p:blipFill>
        <p:spPr bwMode="auto">
          <a:xfrm>
            <a:off x="390931" y="5871728"/>
            <a:ext cx="680799" cy="6671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380815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3200" kern="1200">
          <a:solidFill>
            <a:schemeClr val="accent1">
              <a:lumMod val="50000"/>
            </a:schemeClr>
          </a:solidFill>
          <a:latin typeface="Calibri" panose="020F0502020204030204" pitchFamily="34" charset="0"/>
          <a:ea typeface="+mj-ea"/>
          <a:cs typeface="Calibri" panose="020F050202020403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100" kern="1200">
          <a:solidFill>
            <a:schemeClr val="tx1"/>
          </a:solidFill>
          <a:latin typeface="Calibri" panose="020F0502020204030204" pitchFamily="34" charset="0"/>
          <a:ea typeface="+mn-ea"/>
          <a:cs typeface="Calibri" panose="020F050202020403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Calibri" panose="020F0502020204030204" pitchFamily="34" charset="0"/>
          <a:ea typeface="+mn-ea"/>
          <a:cs typeface="Calibri" panose="020F050202020403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Calibri" panose="020F0502020204030204" pitchFamily="34" charset="0"/>
          <a:ea typeface="+mn-ea"/>
          <a:cs typeface="Calibri" panose="020F050202020403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Calibri" panose="020F0502020204030204" pitchFamily="34" charset="0"/>
          <a:ea typeface="+mn-ea"/>
          <a:cs typeface="Calibri" panose="020F050202020403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9" name="Object 8" hidden="1"/>
          <p:cNvGraphicFramePr>
            <a:graphicFrameLocks noChangeAspect="1"/>
          </p:cNvGraphicFramePr>
          <p:nvPr userDrawn="1">
            <p:custDataLst>
              <p:tags r:id="rId13"/>
            </p:custDataLst>
            <p:extLst>
              <p:ext uri="{D42A27DB-BD31-4B8C-83A1-F6EECF244321}">
                <p14:modId xmlns:p14="http://schemas.microsoft.com/office/powerpoint/2010/main" val="3096211841"/>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15" imgW="360" imgH="360" progId="TCLayout.ActiveDocument.1">
                  <p:embed/>
                </p:oleObj>
              </mc:Choice>
              <mc:Fallback>
                <p:oleObj name="think-cell Slide" r:id="rId15" imgW="360" imgH="360" progId="TCLayout.ActiveDocument.1">
                  <p:embed/>
                  <p:pic>
                    <p:nvPicPr>
                      <p:cNvPr id="0" name="Picture 35"/>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Rectangle 6" hidden="1">
            <a:extLst>
              <a:ext uri="{FF2B5EF4-FFF2-40B4-BE49-F238E27FC236}">
                <a16:creationId xmlns:a16="http://schemas.microsoft.com/office/drawing/2014/main" id="{91AC2EB9-B302-4831-B6C3-5027EFCE2C5F}"/>
              </a:ext>
            </a:extLst>
          </p:cNvPr>
          <p:cNvSpPr/>
          <p:nvPr userDrawn="1">
            <p:custDataLst>
              <p:tags r:id="rId14"/>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lang="en-US" sz="3200" b="0" i="0" baseline="0" dirty="0">
              <a:latin typeface="Calibri" panose="020F0502020204030204" pitchFamily="34" charset="0"/>
              <a:ea typeface="+mj-ea"/>
              <a:cs typeface="Calibri" panose="020F0502020204030204" pitchFamily="34" charset="0"/>
              <a:sym typeface="Arial" panose="020B0604020202020204" pitchFamily="34" charset="0"/>
            </a:endParaRPr>
          </a:p>
        </p:txBody>
      </p:sp>
      <p:sp>
        <p:nvSpPr>
          <p:cNvPr id="8" name="Right Triangle 7"/>
          <p:cNvSpPr/>
          <p:nvPr userDrawn="1"/>
        </p:nvSpPr>
        <p:spPr>
          <a:xfrm>
            <a:off x="0" y="4724400"/>
            <a:ext cx="2647950" cy="2133600"/>
          </a:xfrm>
          <a:prstGeom prst="rtTriangle">
            <a:avLst/>
          </a:prstGeom>
          <a:solidFill>
            <a:srgbClr val="3462AB"/>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38200" y="365125"/>
            <a:ext cx="10515600" cy="739775"/>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46367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2886075" y="6359525"/>
            <a:ext cx="2743200" cy="365125"/>
          </a:xfrm>
          <a:prstGeom prst="rect">
            <a:avLst/>
          </a:prstGeom>
        </p:spPr>
        <p:txBody>
          <a:bodyPr vert="horz" lIns="91440" tIns="45720" rIns="91440" bIns="45720" rtlCol="0" anchor="ctr"/>
          <a:lstStyle>
            <a:lvl1pPr algn="l">
              <a:defRPr sz="1200">
                <a:solidFill>
                  <a:schemeClr val="accent1">
                    <a:lumMod val="50000"/>
                  </a:schemeClr>
                </a:solidFill>
              </a:defRPr>
            </a:lvl1pPr>
          </a:lstStyle>
          <a:p>
            <a:r>
              <a:rPr lang="el-GR"/>
              <a:t>19/02/2020</a:t>
            </a:r>
            <a:endParaRPr lang="en-US"/>
          </a:p>
        </p:txBody>
      </p:sp>
      <p:sp>
        <p:nvSpPr>
          <p:cNvPr id="5" name="Footer Placeholder 4"/>
          <p:cNvSpPr>
            <a:spLocks noGrp="1"/>
          </p:cNvSpPr>
          <p:nvPr>
            <p:ph type="ftr" sz="quarter" idx="3"/>
          </p:nvPr>
        </p:nvSpPr>
        <p:spPr>
          <a:xfrm>
            <a:off x="5953124" y="6356350"/>
            <a:ext cx="2200275" cy="365125"/>
          </a:xfrm>
          <a:prstGeom prst="rect">
            <a:avLst/>
          </a:prstGeom>
        </p:spPr>
        <p:txBody>
          <a:bodyPr vert="horz" lIns="91440" tIns="45720" rIns="91440" bIns="45720" rtlCol="0" anchor="ctr"/>
          <a:lstStyle>
            <a:lvl1pPr algn="ctr">
              <a:defRPr sz="1200">
                <a:solidFill>
                  <a:schemeClr val="accent1">
                    <a:lumMod val="50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accent1">
                    <a:lumMod val="50000"/>
                  </a:schemeClr>
                </a:solidFill>
              </a:defRPr>
            </a:lvl1pPr>
          </a:lstStyle>
          <a:p>
            <a:fld id="{51543827-C2B0-46E7-89AA-B56A23F9ACD0}" type="slidenum">
              <a:rPr lang="en-US" smtClean="0"/>
              <a:pPr/>
              <a:t>‹#›</a:t>
            </a:fld>
            <a:endParaRPr lang="en-US"/>
          </a:p>
        </p:txBody>
      </p:sp>
      <p:pic>
        <p:nvPicPr>
          <p:cNvPr id="10" name="Picture 4" descr="Image result for ÎµÎ»Î»Î·Î½Î¹ÎºÎ· Î´Î·Î¼Î¿ÎºÏÎ±ÏÎ¹Î± logo"/>
          <p:cNvPicPr>
            <a:picLocks noChangeAspect="1" noChangeArrowheads="1"/>
          </p:cNvPicPr>
          <p:nvPr userDrawn="1"/>
        </p:nvPicPr>
        <p:blipFill>
          <a:blip r:embed="rId17">
            <a:extLst>
              <a:ext uri="{28A0092B-C50C-407E-A947-70E740481C1C}">
                <a14:useLocalDpi xmlns:a14="http://schemas.microsoft.com/office/drawing/2010/main" val="0"/>
              </a:ext>
            </a:extLst>
          </a:blip>
          <a:srcRect/>
          <a:stretch>
            <a:fillRect/>
          </a:stretch>
        </p:blipFill>
        <p:spPr bwMode="auto">
          <a:xfrm>
            <a:off x="390931" y="5871728"/>
            <a:ext cx="680799" cy="6671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8927080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sz="3200" kern="1200">
          <a:solidFill>
            <a:schemeClr val="accent1">
              <a:lumMod val="50000"/>
            </a:schemeClr>
          </a:solidFill>
          <a:latin typeface="Calibri" panose="020F0502020204030204" pitchFamily="34" charset="0"/>
          <a:ea typeface="+mj-ea"/>
          <a:cs typeface="Calibri" panose="020F050202020403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100" kern="1200">
          <a:solidFill>
            <a:schemeClr val="tx1"/>
          </a:solidFill>
          <a:latin typeface="Calibri" panose="020F0502020204030204" pitchFamily="34" charset="0"/>
          <a:ea typeface="+mn-ea"/>
          <a:cs typeface="Calibri" panose="020F050202020403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Calibri" panose="020F0502020204030204" pitchFamily="34" charset="0"/>
          <a:ea typeface="+mn-ea"/>
          <a:cs typeface="Calibri" panose="020F050202020403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Calibri" panose="020F0502020204030204" pitchFamily="34" charset="0"/>
          <a:ea typeface="+mn-ea"/>
          <a:cs typeface="Calibri" panose="020F050202020403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Calibri" panose="020F0502020204030204" pitchFamily="34" charset="0"/>
          <a:ea typeface="+mn-ea"/>
          <a:cs typeface="Calibri" panose="020F050202020403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9" name="Object 8" hidden="1"/>
          <p:cNvGraphicFramePr>
            <a:graphicFrameLocks noChangeAspect="1"/>
          </p:cNvGraphicFramePr>
          <p:nvPr userDrawn="1">
            <p:custDataLst>
              <p:tags r:id="rId13"/>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15" imgW="360" imgH="360" progId="TCLayout.ActiveDocument.1">
                  <p:embed/>
                </p:oleObj>
              </mc:Choice>
              <mc:Fallback>
                <p:oleObj name="think-cell Slide" r:id="rId15" imgW="360" imgH="360" progId="TCLayout.ActiveDocument.1">
                  <p:embed/>
                  <p:pic>
                    <p:nvPicPr>
                      <p:cNvPr id="0" name=""/>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Rectangle 6" hidden="1">
            <a:extLst>
              <a:ext uri="{FF2B5EF4-FFF2-40B4-BE49-F238E27FC236}">
                <a16:creationId xmlns:a16="http://schemas.microsoft.com/office/drawing/2014/main" id="{4EF128DC-3BDD-48DF-BCEA-4F22DEC19BAB}"/>
              </a:ext>
            </a:extLst>
          </p:cNvPr>
          <p:cNvSpPr/>
          <p:nvPr userDrawn="1">
            <p:custDataLst>
              <p:tags r:id="rId14"/>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3200" b="1" dirty="0">
              <a:solidFill>
                <a:prstClr val="white"/>
              </a:solidFill>
              <a:latin typeface="Calibri" panose="020F0502020204030204" pitchFamily="34" charset="0"/>
              <a:cs typeface="Calibri" panose="020F0502020204030204" pitchFamily="34" charset="0"/>
              <a:sym typeface="Arial" panose="020B0604020202020204" pitchFamily="34" charset="0"/>
            </a:endParaRPr>
          </a:p>
        </p:txBody>
      </p:sp>
      <p:sp>
        <p:nvSpPr>
          <p:cNvPr id="8" name="Right Triangle 7"/>
          <p:cNvSpPr/>
          <p:nvPr userDrawn="1"/>
        </p:nvSpPr>
        <p:spPr>
          <a:xfrm>
            <a:off x="0" y="4724400"/>
            <a:ext cx="2647950" cy="2133600"/>
          </a:xfrm>
          <a:prstGeom prst="rtTriangle">
            <a:avLst/>
          </a:prstGeom>
          <a:solidFill>
            <a:srgbClr val="3462AB"/>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Placeholder 1"/>
          <p:cNvSpPr>
            <a:spLocks noGrp="1"/>
          </p:cNvSpPr>
          <p:nvPr>
            <p:ph type="title"/>
          </p:nvPr>
        </p:nvSpPr>
        <p:spPr>
          <a:xfrm>
            <a:off x="838200" y="365125"/>
            <a:ext cx="10515600" cy="739775"/>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46367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2790825" y="6369050"/>
            <a:ext cx="2743200" cy="365125"/>
          </a:xfrm>
          <a:prstGeom prst="rect">
            <a:avLst/>
          </a:prstGeom>
        </p:spPr>
        <p:txBody>
          <a:bodyPr vert="horz" lIns="91440" tIns="45720" rIns="91440" bIns="45720" rtlCol="0" anchor="ctr"/>
          <a:lstStyle>
            <a:lvl1pPr algn="l">
              <a:defRPr sz="1200">
                <a:solidFill>
                  <a:schemeClr val="accent1">
                    <a:lumMod val="50000"/>
                  </a:schemeClr>
                </a:solidFill>
              </a:defRPr>
            </a:lvl1pPr>
          </a:lstStyle>
          <a:p>
            <a:r>
              <a:rPr lang="el-GR">
                <a:solidFill>
                  <a:srgbClr val="5B9BD5">
                    <a:lumMod val="50000"/>
                  </a:srgbClr>
                </a:solidFill>
              </a:rPr>
              <a:t>19/02/2020</a:t>
            </a:r>
            <a:endParaRPr lang="en-US" dirty="0">
              <a:solidFill>
                <a:srgbClr val="5B9BD5">
                  <a:lumMod val="50000"/>
                </a:srgbClr>
              </a:solidFill>
            </a:endParaRPr>
          </a:p>
        </p:txBody>
      </p:sp>
      <p:sp>
        <p:nvSpPr>
          <p:cNvPr id="5" name="Footer Placeholder 4"/>
          <p:cNvSpPr>
            <a:spLocks noGrp="1"/>
          </p:cNvSpPr>
          <p:nvPr>
            <p:ph type="ftr" sz="quarter" idx="3"/>
          </p:nvPr>
        </p:nvSpPr>
        <p:spPr>
          <a:xfrm>
            <a:off x="5953124" y="6356350"/>
            <a:ext cx="2200275" cy="365125"/>
          </a:xfrm>
          <a:prstGeom prst="rect">
            <a:avLst/>
          </a:prstGeom>
        </p:spPr>
        <p:txBody>
          <a:bodyPr vert="horz" lIns="91440" tIns="45720" rIns="91440" bIns="45720" rtlCol="0" anchor="ctr"/>
          <a:lstStyle>
            <a:lvl1pPr algn="ctr">
              <a:defRPr sz="1200">
                <a:solidFill>
                  <a:schemeClr val="accent1">
                    <a:lumMod val="50000"/>
                  </a:schemeClr>
                </a:solidFill>
              </a:defRPr>
            </a:lvl1pPr>
          </a:lstStyle>
          <a:p>
            <a:endParaRPr lang="en-US" dirty="0">
              <a:solidFill>
                <a:srgbClr val="5B9BD5">
                  <a:lumMod val="50000"/>
                </a:srgb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accent1">
                    <a:lumMod val="50000"/>
                  </a:schemeClr>
                </a:solidFill>
              </a:defRPr>
            </a:lvl1pPr>
          </a:lstStyle>
          <a:p>
            <a:fld id="{51543827-C2B0-46E7-89AA-B56A23F9ACD0}" type="slidenum">
              <a:rPr lang="en-US" smtClean="0">
                <a:solidFill>
                  <a:srgbClr val="5B9BD5">
                    <a:lumMod val="50000"/>
                  </a:srgbClr>
                </a:solidFill>
              </a:rPr>
              <a:pPr/>
              <a:t>‹#›</a:t>
            </a:fld>
            <a:endParaRPr lang="en-US" dirty="0">
              <a:solidFill>
                <a:srgbClr val="5B9BD5">
                  <a:lumMod val="50000"/>
                </a:srgbClr>
              </a:solidFill>
            </a:endParaRPr>
          </a:p>
        </p:txBody>
      </p:sp>
      <p:pic>
        <p:nvPicPr>
          <p:cNvPr id="10" name="Picture 4" descr="Image result for ÎµÎ»Î»Î·Î½Î¹ÎºÎ· Î´Î·Î¼Î¿ÎºÏÎ±ÏÎ¹Î± logo"/>
          <p:cNvPicPr>
            <a:picLocks noChangeAspect="1" noChangeArrowheads="1"/>
          </p:cNvPicPr>
          <p:nvPr userDrawn="1"/>
        </p:nvPicPr>
        <p:blipFill>
          <a:blip r:embed="rId17">
            <a:extLst>
              <a:ext uri="{28A0092B-C50C-407E-A947-70E740481C1C}">
                <a14:useLocalDpi xmlns:a14="http://schemas.microsoft.com/office/drawing/2010/main" val="0"/>
              </a:ext>
            </a:extLst>
          </a:blip>
          <a:srcRect/>
          <a:stretch>
            <a:fillRect/>
          </a:stretch>
        </p:blipFill>
        <p:spPr bwMode="auto">
          <a:xfrm>
            <a:off x="190906" y="6014603"/>
            <a:ext cx="680799" cy="6671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4806562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defTabSz="914400" rtl="0" eaLnBrk="1" latinLnBrk="0" hangingPunct="1">
        <a:lnSpc>
          <a:spcPct val="90000"/>
        </a:lnSpc>
        <a:spcBef>
          <a:spcPct val="0"/>
        </a:spcBef>
        <a:buNone/>
        <a:defRPr sz="3200" b="1" kern="1200">
          <a:solidFill>
            <a:schemeClr val="accent1">
              <a:lumMod val="50000"/>
            </a:schemeClr>
          </a:solidFill>
          <a:latin typeface="Calibri" panose="020F0502020204030204" pitchFamily="34" charset="0"/>
          <a:ea typeface="+mj-ea"/>
          <a:cs typeface="Calibri" panose="020F050202020403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100" kern="1200">
          <a:solidFill>
            <a:schemeClr val="tx1"/>
          </a:solidFill>
          <a:latin typeface="Calibri" panose="020F0502020204030204" pitchFamily="34" charset="0"/>
          <a:ea typeface="+mn-ea"/>
          <a:cs typeface="Calibri" panose="020F050202020403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Calibri" panose="020F0502020204030204" pitchFamily="34" charset="0"/>
          <a:ea typeface="+mn-ea"/>
          <a:cs typeface="Calibri" panose="020F050202020403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Calibri" panose="020F0502020204030204" pitchFamily="34" charset="0"/>
          <a:ea typeface="+mn-ea"/>
          <a:cs typeface="Calibri" panose="020F050202020403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Calibri" panose="020F0502020204030204" pitchFamily="34" charset="0"/>
          <a:ea typeface="+mn-ea"/>
          <a:cs typeface="Calibri" panose="020F050202020403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03C4CB5C-CBB9-4907-98B3-5FDC9537DC7C}"/>
              </a:ext>
            </a:extLst>
          </p:cNvPr>
          <p:cNvGraphicFramePr>
            <a:graphicFrameLocks noChangeAspect="1"/>
          </p:cNvGraphicFramePr>
          <p:nvPr userDrawn="1">
            <p:custDataLst>
              <p:tags r:id="rId13"/>
            </p:custDataLst>
            <p:extLst>
              <p:ext uri="{D42A27DB-BD31-4B8C-83A1-F6EECF244321}">
                <p14:modId xmlns:p14="http://schemas.microsoft.com/office/powerpoint/2010/main" val="347019093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4" imgW="592" imgH="591" progId="TCLayout.ActiveDocument.1">
                  <p:embed/>
                </p:oleObj>
              </mc:Choice>
              <mc:Fallback>
                <p:oleObj name="think-cell Slide" r:id="rId14" imgW="592" imgH="591" progId="TCLayout.ActiveDocument.1">
                  <p:embed/>
                  <p:pic>
                    <p:nvPicPr>
                      <p:cNvPr id="2" name="Object 1" hidden="1">
                        <a:extLst>
                          <a:ext uri="{FF2B5EF4-FFF2-40B4-BE49-F238E27FC236}">
                            <a16:creationId xmlns:a16="http://schemas.microsoft.com/office/drawing/2014/main" id="{03C4CB5C-CBB9-4907-98B3-5FDC9537DC7C}"/>
                          </a:ext>
                        </a:extLst>
                      </p:cNvPr>
                      <p:cNvPicPr/>
                      <p:nvPr/>
                    </p:nvPicPr>
                    <p:blipFill>
                      <a:blip r:embed="rId15"/>
                      <a:stretch>
                        <a:fillRect/>
                      </a:stretch>
                    </p:blipFill>
                    <p:spPr>
                      <a:xfrm>
                        <a:off x="1588" y="1588"/>
                        <a:ext cx="1588" cy="1588"/>
                      </a:xfrm>
                      <a:prstGeom prst="rect">
                        <a:avLst/>
                      </a:prstGeom>
                    </p:spPr>
                  </p:pic>
                </p:oleObj>
              </mc:Fallback>
            </mc:AlternateContent>
          </a:graphicData>
        </a:graphic>
      </p:graphicFrame>
      <p:pic>
        <p:nvPicPr>
          <p:cNvPr id="10" name="Google Shape;10;p1"/>
          <p:cNvPicPr preferRelativeResize="0"/>
          <p:nvPr/>
        </p:nvPicPr>
        <p:blipFill rotWithShape="1">
          <a:blip r:embed="rId16">
            <a:alphaModFix/>
          </a:blip>
          <a:srcRect/>
          <a:stretch/>
        </p:blipFill>
        <p:spPr>
          <a:xfrm>
            <a:off x="1588" y="1588"/>
            <a:ext cx="1587" cy="1587"/>
          </a:xfrm>
          <a:prstGeom prst="rect">
            <a:avLst/>
          </a:prstGeom>
          <a:noFill/>
          <a:ln>
            <a:noFill/>
          </a:ln>
        </p:spPr>
      </p:pic>
      <p:sp>
        <p:nvSpPr>
          <p:cNvPr id="11" name="Google Shape;11;p1"/>
          <p:cNvSpPr/>
          <p:nvPr/>
        </p:nvSpPr>
        <p:spPr>
          <a:xfrm>
            <a:off x="0" y="4724400"/>
            <a:ext cx="2647950" cy="2133600"/>
          </a:xfrm>
          <a:prstGeom prst="rtTriangle">
            <a:avLst/>
          </a:prstGeom>
          <a:solidFill>
            <a:srgbClr val="3462AB"/>
          </a:solidFill>
          <a:ln w="12700" cap="flat" cmpd="sng">
            <a:solidFill>
              <a:srgbClr val="1E4E79"/>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 name="Google Shape;12;p1"/>
          <p:cNvSpPr txBox="1">
            <a:spLocks noGrp="1"/>
          </p:cNvSpPr>
          <p:nvPr>
            <p:ph type="title"/>
          </p:nvPr>
        </p:nvSpPr>
        <p:spPr>
          <a:xfrm>
            <a:off x="838200" y="365125"/>
            <a:ext cx="10515600" cy="739775"/>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rgbClr val="1E4E79"/>
              </a:buClr>
              <a:buSzPts val="3200"/>
              <a:buFont typeface="Arial"/>
              <a:buNone/>
              <a:defRPr sz="3200" b="1" i="0" u="none" strike="noStrike" cap="none">
                <a:solidFill>
                  <a:srgbClr val="1E4E79"/>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dirty="0"/>
          </a:p>
        </p:txBody>
      </p:sp>
      <p:sp>
        <p:nvSpPr>
          <p:cNvPr id="13" name="Google Shape;13;p1"/>
          <p:cNvSpPr txBox="1">
            <a:spLocks noGrp="1"/>
          </p:cNvSpPr>
          <p:nvPr>
            <p:ph type="body" idx="1"/>
          </p:nvPr>
        </p:nvSpPr>
        <p:spPr>
          <a:xfrm>
            <a:off x="838200" y="1463675"/>
            <a:ext cx="10515600" cy="4351338"/>
          </a:xfrm>
          <a:prstGeom prst="rect">
            <a:avLst/>
          </a:prstGeom>
          <a:noFill/>
          <a:ln>
            <a:noFill/>
          </a:ln>
        </p:spPr>
        <p:txBody>
          <a:bodyPr spcFirstLastPara="1" wrap="square" lIns="91425" tIns="45700" rIns="91425" bIns="45700" anchor="t" anchorCtr="0">
            <a:noAutofit/>
          </a:bodyPr>
          <a:lstStyle>
            <a:lvl1pPr marL="457200" marR="0" lvl="0" indent="-298450" algn="l" rtl="0">
              <a:lnSpc>
                <a:spcPct val="90000"/>
              </a:lnSpc>
              <a:spcBef>
                <a:spcPts val="10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1pPr>
            <a:lvl2pPr marL="914400" marR="0" lvl="1" indent="-298450" algn="l" rtl="0">
              <a:lnSpc>
                <a:spcPct val="90000"/>
              </a:lnSpc>
              <a:spcBef>
                <a:spcPts val="5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2pPr>
            <a:lvl3pPr marL="1371600" marR="0" lvl="2" indent="-298450" algn="l" rtl="0">
              <a:lnSpc>
                <a:spcPct val="90000"/>
              </a:lnSpc>
              <a:spcBef>
                <a:spcPts val="5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3pPr>
            <a:lvl4pPr marL="1828800" marR="0" lvl="3" indent="-298450" algn="l" rtl="0">
              <a:lnSpc>
                <a:spcPct val="90000"/>
              </a:lnSpc>
              <a:spcBef>
                <a:spcPts val="5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4pPr>
            <a:lvl5pPr marL="2286000" marR="0" lvl="4" indent="-298450" algn="l" rtl="0">
              <a:lnSpc>
                <a:spcPct val="90000"/>
              </a:lnSpc>
              <a:spcBef>
                <a:spcPts val="5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dirty="0"/>
          </a:p>
        </p:txBody>
      </p:sp>
      <p:sp>
        <p:nvSpPr>
          <p:cNvPr id="14" name="Google Shape;14;p1"/>
          <p:cNvSpPr txBox="1">
            <a:spLocks noGrp="1"/>
          </p:cNvSpPr>
          <p:nvPr>
            <p:ph type="dt" idx="10"/>
          </p:nvPr>
        </p:nvSpPr>
        <p:spPr>
          <a:xfrm>
            <a:off x="2790825" y="63690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1E4E79"/>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5" name="Google Shape;15;p1"/>
          <p:cNvSpPr txBox="1">
            <a:spLocks noGrp="1"/>
          </p:cNvSpPr>
          <p:nvPr>
            <p:ph type="ftr" idx="11"/>
          </p:nvPr>
        </p:nvSpPr>
        <p:spPr>
          <a:xfrm>
            <a:off x="5953124" y="6356350"/>
            <a:ext cx="2200275"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1E4E79"/>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6" name="Google Shape;16;p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1E4E79"/>
                </a:solidFill>
                <a:latin typeface="Calibri"/>
                <a:ea typeface="Calibri"/>
                <a:cs typeface="Calibri"/>
                <a:sym typeface="Calibri"/>
              </a:defRPr>
            </a:lvl1pPr>
            <a:lvl2pPr marL="0" marR="0" lvl="1" indent="0" algn="r" rtl="0">
              <a:spcBef>
                <a:spcPts val="0"/>
              </a:spcBef>
              <a:buNone/>
              <a:defRPr sz="1200" b="0" i="0" u="none" strike="noStrike" cap="none">
                <a:solidFill>
                  <a:srgbClr val="1E4E79"/>
                </a:solidFill>
                <a:latin typeface="Calibri"/>
                <a:ea typeface="Calibri"/>
                <a:cs typeface="Calibri"/>
                <a:sym typeface="Calibri"/>
              </a:defRPr>
            </a:lvl2pPr>
            <a:lvl3pPr marL="0" marR="0" lvl="2" indent="0" algn="r" rtl="0">
              <a:spcBef>
                <a:spcPts val="0"/>
              </a:spcBef>
              <a:buNone/>
              <a:defRPr sz="1200" b="0" i="0" u="none" strike="noStrike" cap="none">
                <a:solidFill>
                  <a:srgbClr val="1E4E79"/>
                </a:solidFill>
                <a:latin typeface="Calibri"/>
                <a:ea typeface="Calibri"/>
                <a:cs typeface="Calibri"/>
                <a:sym typeface="Calibri"/>
              </a:defRPr>
            </a:lvl3pPr>
            <a:lvl4pPr marL="0" marR="0" lvl="3" indent="0" algn="r" rtl="0">
              <a:spcBef>
                <a:spcPts val="0"/>
              </a:spcBef>
              <a:buNone/>
              <a:defRPr sz="1200" b="0" i="0" u="none" strike="noStrike" cap="none">
                <a:solidFill>
                  <a:srgbClr val="1E4E79"/>
                </a:solidFill>
                <a:latin typeface="Calibri"/>
                <a:ea typeface="Calibri"/>
                <a:cs typeface="Calibri"/>
                <a:sym typeface="Calibri"/>
              </a:defRPr>
            </a:lvl4pPr>
            <a:lvl5pPr marL="0" marR="0" lvl="4" indent="0" algn="r" rtl="0">
              <a:spcBef>
                <a:spcPts val="0"/>
              </a:spcBef>
              <a:buNone/>
              <a:defRPr sz="1200" b="0" i="0" u="none" strike="noStrike" cap="none">
                <a:solidFill>
                  <a:srgbClr val="1E4E79"/>
                </a:solidFill>
                <a:latin typeface="Calibri"/>
                <a:ea typeface="Calibri"/>
                <a:cs typeface="Calibri"/>
                <a:sym typeface="Calibri"/>
              </a:defRPr>
            </a:lvl5pPr>
            <a:lvl6pPr marL="0" marR="0" lvl="5" indent="0" algn="r" rtl="0">
              <a:spcBef>
                <a:spcPts val="0"/>
              </a:spcBef>
              <a:buNone/>
              <a:defRPr sz="1200" b="0" i="0" u="none" strike="noStrike" cap="none">
                <a:solidFill>
                  <a:srgbClr val="1E4E79"/>
                </a:solidFill>
                <a:latin typeface="Calibri"/>
                <a:ea typeface="Calibri"/>
                <a:cs typeface="Calibri"/>
                <a:sym typeface="Calibri"/>
              </a:defRPr>
            </a:lvl6pPr>
            <a:lvl7pPr marL="0" marR="0" lvl="6" indent="0" algn="r" rtl="0">
              <a:spcBef>
                <a:spcPts val="0"/>
              </a:spcBef>
              <a:buNone/>
              <a:defRPr sz="1200" b="0" i="0" u="none" strike="noStrike" cap="none">
                <a:solidFill>
                  <a:srgbClr val="1E4E79"/>
                </a:solidFill>
                <a:latin typeface="Calibri"/>
                <a:ea typeface="Calibri"/>
                <a:cs typeface="Calibri"/>
                <a:sym typeface="Calibri"/>
              </a:defRPr>
            </a:lvl7pPr>
            <a:lvl8pPr marL="0" marR="0" lvl="7" indent="0" algn="r" rtl="0">
              <a:spcBef>
                <a:spcPts val="0"/>
              </a:spcBef>
              <a:buNone/>
              <a:defRPr sz="1200" b="0" i="0" u="none" strike="noStrike" cap="none">
                <a:solidFill>
                  <a:srgbClr val="1E4E79"/>
                </a:solidFill>
                <a:latin typeface="Calibri"/>
                <a:ea typeface="Calibri"/>
                <a:cs typeface="Calibri"/>
                <a:sym typeface="Calibri"/>
              </a:defRPr>
            </a:lvl8pPr>
            <a:lvl9pPr marL="0" marR="0" lvl="8" indent="0" algn="r" rtl="0">
              <a:spcBef>
                <a:spcPts val="0"/>
              </a:spcBef>
              <a:buNone/>
              <a:defRPr sz="1200" b="0" i="0" u="none" strike="noStrike" cap="none">
                <a:solidFill>
                  <a:srgbClr val="1E4E7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l-GR"/>
              <a:t>‹#›</a:t>
            </a:fld>
            <a:endParaRPr/>
          </a:p>
        </p:txBody>
      </p:sp>
      <p:pic>
        <p:nvPicPr>
          <p:cNvPr id="17" name="Google Shape;17;p1" descr="Image result for ÎµÎ»Î»Î·Î½Î¹ÎºÎ· Î´Î·Î¼Î¿ÎºÏÎ±ÏÎ¹Î± logo"/>
          <p:cNvPicPr preferRelativeResize="0"/>
          <p:nvPr/>
        </p:nvPicPr>
        <p:blipFill rotWithShape="1">
          <a:blip r:embed="rId17">
            <a:alphaModFix/>
          </a:blip>
          <a:srcRect/>
          <a:stretch/>
        </p:blipFill>
        <p:spPr>
          <a:xfrm>
            <a:off x="190906" y="6014603"/>
            <a:ext cx="680799" cy="667184"/>
          </a:xfrm>
          <a:prstGeom prst="rect">
            <a:avLst/>
          </a:prstGeom>
          <a:noFill/>
          <a:ln>
            <a:noFill/>
          </a:ln>
        </p:spPr>
      </p:pic>
    </p:spTree>
    <p:extLst>
      <p:ext uri="{BB962C8B-B14F-4D97-AF65-F5344CB8AC3E}">
        <p14:creationId xmlns:p14="http://schemas.microsoft.com/office/powerpoint/2010/main" val="2972965914"/>
      </p:ext>
    </p:extLst>
  </p:cSld>
  <p:clrMap bg1="lt1" tx1="dk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Calibri" panose="020F0502020204030204" pitchFamily="34" charset="0"/>
          <a:ea typeface="Calibri" panose="020F0502020204030204" pitchFamily="34" charset="0"/>
          <a:cs typeface="Calibri" panose="020F0502020204030204" pitchFamily="34" charset="0"/>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Calibri" panose="020F0502020204030204" pitchFamily="34" charset="0"/>
          <a:ea typeface="Calibri" panose="020F0502020204030204" pitchFamily="34" charset="0"/>
          <a:cs typeface="Calibri" panose="020F0502020204030204" pitchFamily="34" charset="0"/>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03C4CB5C-CBB9-4907-98B3-5FDC9537DC7C}"/>
              </a:ext>
            </a:extLst>
          </p:cNvPr>
          <p:cNvGraphicFramePr>
            <a:graphicFrameLocks noChangeAspect="1"/>
          </p:cNvGraphicFramePr>
          <p:nvPr userDrawn="1">
            <p:custDataLst>
              <p:tags r:id="rId13"/>
            </p:custDataLst>
            <p:extLst>
              <p:ext uri="{D42A27DB-BD31-4B8C-83A1-F6EECF244321}">
                <p14:modId xmlns:p14="http://schemas.microsoft.com/office/powerpoint/2010/main" val="284138598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4" imgW="592" imgH="591" progId="TCLayout.ActiveDocument.1">
                  <p:embed/>
                </p:oleObj>
              </mc:Choice>
              <mc:Fallback>
                <p:oleObj name="think-cell Slide" r:id="rId14" imgW="592" imgH="591" progId="TCLayout.ActiveDocument.1">
                  <p:embed/>
                  <p:pic>
                    <p:nvPicPr>
                      <p:cNvPr id="2" name="Object 1" hidden="1">
                        <a:extLst>
                          <a:ext uri="{FF2B5EF4-FFF2-40B4-BE49-F238E27FC236}">
                            <a16:creationId xmlns:a16="http://schemas.microsoft.com/office/drawing/2014/main" id="{03C4CB5C-CBB9-4907-98B3-5FDC9537DC7C}"/>
                          </a:ext>
                        </a:extLst>
                      </p:cNvPr>
                      <p:cNvPicPr/>
                      <p:nvPr/>
                    </p:nvPicPr>
                    <p:blipFill>
                      <a:blip r:embed="rId15"/>
                      <a:stretch>
                        <a:fillRect/>
                      </a:stretch>
                    </p:blipFill>
                    <p:spPr>
                      <a:xfrm>
                        <a:off x="1588" y="1588"/>
                        <a:ext cx="1588" cy="1588"/>
                      </a:xfrm>
                      <a:prstGeom prst="rect">
                        <a:avLst/>
                      </a:prstGeom>
                    </p:spPr>
                  </p:pic>
                </p:oleObj>
              </mc:Fallback>
            </mc:AlternateContent>
          </a:graphicData>
        </a:graphic>
      </p:graphicFrame>
      <p:pic>
        <p:nvPicPr>
          <p:cNvPr id="10" name="Google Shape;10;p1"/>
          <p:cNvPicPr preferRelativeResize="0"/>
          <p:nvPr/>
        </p:nvPicPr>
        <p:blipFill rotWithShape="1">
          <a:blip r:embed="rId16">
            <a:alphaModFix/>
          </a:blip>
          <a:srcRect/>
          <a:stretch/>
        </p:blipFill>
        <p:spPr>
          <a:xfrm>
            <a:off x="1588" y="1588"/>
            <a:ext cx="1587" cy="1587"/>
          </a:xfrm>
          <a:prstGeom prst="rect">
            <a:avLst/>
          </a:prstGeom>
          <a:noFill/>
          <a:ln>
            <a:noFill/>
          </a:ln>
        </p:spPr>
      </p:pic>
      <p:sp>
        <p:nvSpPr>
          <p:cNvPr id="11" name="Google Shape;11;p1"/>
          <p:cNvSpPr/>
          <p:nvPr/>
        </p:nvSpPr>
        <p:spPr>
          <a:xfrm>
            <a:off x="0" y="4724400"/>
            <a:ext cx="2647950" cy="2133600"/>
          </a:xfrm>
          <a:prstGeom prst="rtTriangle">
            <a:avLst/>
          </a:prstGeom>
          <a:solidFill>
            <a:srgbClr val="3462AB"/>
          </a:solidFill>
          <a:ln w="12700" cap="flat" cmpd="sng">
            <a:solidFill>
              <a:srgbClr val="1E4E79"/>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 name="Google Shape;12;p1"/>
          <p:cNvSpPr txBox="1">
            <a:spLocks noGrp="1"/>
          </p:cNvSpPr>
          <p:nvPr>
            <p:ph type="title"/>
          </p:nvPr>
        </p:nvSpPr>
        <p:spPr>
          <a:xfrm>
            <a:off x="838200" y="365125"/>
            <a:ext cx="10515600" cy="739775"/>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rgbClr val="1E4E79"/>
              </a:buClr>
              <a:buSzPts val="3200"/>
              <a:buFont typeface="Arial"/>
              <a:buNone/>
              <a:defRPr sz="3200" b="1" i="0" u="none" strike="noStrike" cap="none">
                <a:solidFill>
                  <a:srgbClr val="1E4E79"/>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dirty="0"/>
          </a:p>
        </p:txBody>
      </p:sp>
      <p:sp>
        <p:nvSpPr>
          <p:cNvPr id="13" name="Google Shape;13;p1"/>
          <p:cNvSpPr txBox="1">
            <a:spLocks noGrp="1"/>
          </p:cNvSpPr>
          <p:nvPr>
            <p:ph type="body" idx="1"/>
          </p:nvPr>
        </p:nvSpPr>
        <p:spPr>
          <a:xfrm>
            <a:off x="838200" y="1463675"/>
            <a:ext cx="10515600" cy="4351338"/>
          </a:xfrm>
          <a:prstGeom prst="rect">
            <a:avLst/>
          </a:prstGeom>
          <a:noFill/>
          <a:ln>
            <a:noFill/>
          </a:ln>
        </p:spPr>
        <p:txBody>
          <a:bodyPr spcFirstLastPara="1" wrap="square" lIns="91425" tIns="45700" rIns="91425" bIns="45700" anchor="t" anchorCtr="0">
            <a:noAutofit/>
          </a:bodyPr>
          <a:lstStyle>
            <a:lvl1pPr marL="457200" marR="0" lvl="0" indent="-298450" algn="l" rtl="0">
              <a:lnSpc>
                <a:spcPct val="90000"/>
              </a:lnSpc>
              <a:spcBef>
                <a:spcPts val="10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1pPr>
            <a:lvl2pPr marL="914400" marR="0" lvl="1" indent="-298450" algn="l" rtl="0">
              <a:lnSpc>
                <a:spcPct val="90000"/>
              </a:lnSpc>
              <a:spcBef>
                <a:spcPts val="5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2pPr>
            <a:lvl3pPr marL="1371600" marR="0" lvl="2" indent="-298450" algn="l" rtl="0">
              <a:lnSpc>
                <a:spcPct val="90000"/>
              </a:lnSpc>
              <a:spcBef>
                <a:spcPts val="5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3pPr>
            <a:lvl4pPr marL="1828800" marR="0" lvl="3" indent="-298450" algn="l" rtl="0">
              <a:lnSpc>
                <a:spcPct val="90000"/>
              </a:lnSpc>
              <a:spcBef>
                <a:spcPts val="5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4pPr>
            <a:lvl5pPr marL="2286000" marR="0" lvl="4" indent="-298450" algn="l" rtl="0">
              <a:lnSpc>
                <a:spcPct val="90000"/>
              </a:lnSpc>
              <a:spcBef>
                <a:spcPts val="50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dirty="0"/>
          </a:p>
        </p:txBody>
      </p:sp>
      <p:sp>
        <p:nvSpPr>
          <p:cNvPr id="14" name="Google Shape;14;p1"/>
          <p:cNvSpPr txBox="1">
            <a:spLocks noGrp="1"/>
          </p:cNvSpPr>
          <p:nvPr>
            <p:ph type="dt" idx="10"/>
          </p:nvPr>
        </p:nvSpPr>
        <p:spPr>
          <a:xfrm>
            <a:off x="2790825" y="63690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1E4E79"/>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5" name="Google Shape;15;p1"/>
          <p:cNvSpPr txBox="1">
            <a:spLocks noGrp="1"/>
          </p:cNvSpPr>
          <p:nvPr>
            <p:ph type="ftr" idx="11"/>
          </p:nvPr>
        </p:nvSpPr>
        <p:spPr>
          <a:xfrm>
            <a:off x="5953124" y="6356350"/>
            <a:ext cx="2200275"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1E4E79"/>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6" name="Google Shape;16;p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1E4E79"/>
                </a:solidFill>
                <a:latin typeface="Calibri"/>
                <a:ea typeface="Calibri"/>
                <a:cs typeface="Calibri"/>
                <a:sym typeface="Calibri"/>
              </a:defRPr>
            </a:lvl1pPr>
            <a:lvl2pPr marL="0" marR="0" lvl="1" indent="0" algn="r" rtl="0">
              <a:spcBef>
                <a:spcPts val="0"/>
              </a:spcBef>
              <a:buNone/>
              <a:defRPr sz="1200" b="0" i="0" u="none" strike="noStrike" cap="none">
                <a:solidFill>
                  <a:srgbClr val="1E4E79"/>
                </a:solidFill>
                <a:latin typeface="Calibri"/>
                <a:ea typeface="Calibri"/>
                <a:cs typeface="Calibri"/>
                <a:sym typeface="Calibri"/>
              </a:defRPr>
            </a:lvl2pPr>
            <a:lvl3pPr marL="0" marR="0" lvl="2" indent="0" algn="r" rtl="0">
              <a:spcBef>
                <a:spcPts val="0"/>
              </a:spcBef>
              <a:buNone/>
              <a:defRPr sz="1200" b="0" i="0" u="none" strike="noStrike" cap="none">
                <a:solidFill>
                  <a:srgbClr val="1E4E79"/>
                </a:solidFill>
                <a:latin typeface="Calibri"/>
                <a:ea typeface="Calibri"/>
                <a:cs typeface="Calibri"/>
                <a:sym typeface="Calibri"/>
              </a:defRPr>
            </a:lvl3pPr>
            <a:lvl4pPr marL="0" marR="0" lvl="3" indent="0" algn="r" rtl="0">
              <a:spcBef>
                <a:spcPts val="0"/>
              </a:spcBef>
              <a:buNone/>
              <a:defRPr sz="1200" b="0" i="0" u="none" strike="noStrike" cap="none">
                <a:solidFill>
                  <a:srgbClr val="1E4E79"/>
                </a:solidFill>
                <a:latin typeface="Calibri"/>
                <a:ea typeface="Calibri"/>
                <a:cs typeface="Calibri"/>
                <a:sym typeface="Calibri"/>
              </a:defRPr>
            </a:lvl4pPr>
            <a:lvl5pPr marL="0" marR="0" lvl="4" indent="0" algn="r" rtl="0">
              <a:spcBef>
                <a:spcPts val="0"/>
              </a:spcBef>
              <a:buNone/>
              <a:defRPr sz="1200" b="0" i="0" u="none" strike="noStrike" cap="none">
                <a:solidFill>
                  <a:srgbClr val="1E4E79"/>
                </a:solidFill>
                <a:latin typeface="Calibri"/>
                <a:ea typeface="Calibri"/>
                <a:cs typeface="Calibri"/>
                <a:sym typeface="Calibri"/>
              </a:defRPr>
            </a:lvl5pPr>
            <a:lvl6pPr marL="0" marR="0" lvl="5" indent="0" algn="r" rtl="0">
              <a:spcBef>
                <a:spcPts val="0"/>
              </a:spcBef>
              <a:buNone/>
              <a:defRPr sz="1200" b="0" i="0" u="none" strike="noStrike" cap="none">
                <a:solidFill>
                  <a:srgbClr val="1E4E79"/>
                </a:solidFill>
                <a:latin typeface="Calibri"/>
                <a:ea typeface="Calibri"/>
                <a:cs typeface="Calibri"/>
                <a:sym typeface="Calibri"/>
              </a:defRPr>
            </a:lvl6pPr>
            <a:lvl7pPr marL="0" marR="0" lvl="6" indent="0" algn="r" rtl="0">
              <a:spcBef>
                <a:spcPts val="0"/>
              </a:spcBef>
              <a:buNone/>
              <a:defRPr sz="1200" b="0" i="0" u="none" strike="noStrike" cap="none">
                <a:solidFill>
                  <a:srgbClr val="1E4E79"/>
                </a:solidFill>
                <a:latin typeface="Calibri"/>
                <a:ea typeface="Calibri"/>
                <a:cs typeface="Calibri"/>
                <a:sym typeface="Calibri"/>
              </a:defRPr>
            </a:lvl7pPr>
            <a:lvl8pPr marL="0" marR="0" lvl="7" indent="0" algn="r" rtl="0">
              <a:spcBef>
                <a:spcPts val="0"/>
              </a:spcBef>
              <a:buNone/>
              <a:defRPr sz="1200" b="0" i="0" u="none" strike="noStrike" cap="none">
                <a:solidFill>
                  <a:srgbClr val="1E4E79"/>
                </a:solidFill>
                <a:latin typeface="Calibri"/>
                <a:ea typeface="Calibri"/>
                <a:cs typeface="Calibri"/>
                <a:sym typeface="Calibri"/>
              </a:defRPr>
            </a:lvl8pPr>
            <a:lvl9pPr marL="0" marR="0" lvl="8" indent="0" algn="r" rtl="0">
              <a:spcBef>
                <a:spcPts val="0"/>
              </a:spcBef>
              <a:buNone/>
              <a:defRPr sz="1200" b="0" i="0" u="none" strike="noStrike" cap="none">
                <a:solidFill>
                  <a:srgbClr val="1E4E7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l-GR"/>
              <a:t>‹#›</a:t>
            </a:fld>
            <a:endParaRPr/>
          </a:p>
        </p:txBody>
      </p:sp>
      <p:pic>
        <p:nvPicPr>
          <p:cNvPr id="17" name="Google Shape;17;p1" descr="Image result for ÎµÎ»Î»Î·Î½Î¹ÎºÎ· Î´Î·Î¼Î¿ÎºÏÎ±ÏÎ¹Î± logo"/>
          <p:cNvPicPr preferRelativeResize="0"/>
          <p:nvPr/>
        </p:nvPicPr>
        <p:blipFill rotWithShape="1">
          <a:blip r:embed="rId17">
            <a:alphaModFix/>
          </a:blip>
          <a:srcRect/>
          <a:stretch/>
        </p:blipFill>
        <p:spPr>
          <a:xfrm>
            <a:off x="190906" y="6014603"/>
            <a:ext cx="680799" cy="667184"/>
          </a:xfrm>
          <a:prstGeom prst="rect">
            <a:avLst/>
          </a:prstGeom>
          <a:noFill/>
          <a:ln>
            <a:noFill/>
          </a:ln>
        </p:spPr>
      </p:pic>
    </p:spTree>
    <p:extLst>
      <p:ext uri="{BB962C8B-B14F-4D97-AF65-F5344CB8AC3E}">
        <p14:creationId xmlns:p14="http://schemas.microsoft.com/office/powerpoint/2010/main" val="3513959303"/>
      </p:ext>
    </p:extLst>
  </p:cSld>
  <p:clrMap bg1="lt1" tx1="dk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Calibri" panose="020F0502020204030204" pitchFamily="34" charset="0"/>
          <a:ea typeface="Calibri" panose="020F0502020204030204" pitchFamily="34" charset="0"/>
          <a:cs typeface="Calibri" panose="020F0502020204030204" pitchFamily="34" charset="0"/>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Calibri" panose="020F0502020204030204" pitchFamily="34" charset="0"/>
          <a:ea typeface="Calibri" panose="020F0502020204030204" pitchFamily="34" charset="0"/>
          <a:cs typeface="Calibri" panose="020F0502020204030204" pitchFamily="34" charset="0"/>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image" Target="../media/image1.emf"/><Relationship Id="rId4" Type="http://schemas.openxmlformats.org/officeDocument/2006/relationships/oleObject" Target="../embeddings/oleObject15.bin"/></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8.xml"/><Relationship Id="rId1" Type="http://schemas.openxmlformats.org/officeDocument/2006/relationships/tags" Target="../tags/tag30.xml"/><Relationship Id="rId5" Type="http://schemas.openxmlformats.org/officeDocument/2006/relationships/image" Target="../media/image1.emf"/><Relationship Id="rId4" Type="http://schemas.openxmlformats.org/officeDocument/2006/relationships/oleObject" Target="../embeddings/oleObject20.bin"/></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image" Target="../media/image1.emf"/><Relationship Id="rId4" Type="http://schemas.openxmlformats.org/officeDocument/2006/relationships/oleObject" Target="../embeddings/oleObject21.bin"/></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34.xml"/><Relationship Id="rId1" Type="http://schemas.openxmlformats.org/officeDocument/2006/relationships/tags" Target="../tags/tag33.xml"/><Relationship Id="rId5" Type="http://schemas.openxmlformats.org/officeDocument/2006/relationships/image" Target="../media/image1.emf"/><Relationship Id="rId4" Type="http://schemas.openxmlformats.org/officeDocument/2006/relationships/oleObject" Target="../embeddings/oleObject22.bin"/></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image" Target="../media/image1.emf"/><Relationship Id="rId5" Type="http://schemas.openxmlformats.org/officeDocument/2006/relationships/oleObject" Target="../embeddings/oleObject23.bin"/><Relationship Id="rId4" Type="http://schemas.openxmlformats.org/officeDocument/2006/relationships/notesSlide" Target="../notesSlides/notesSlide6.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38.xml"/><Relationship Id="rId1" Type="http://schemas.openxmlformats.org/officeDocument/2006/relationships/tags" Target="../tags/tag37.xml"/><Relationship Id="rId5" Type="http://schemas.openxmlformats.org/officeDocument/2006/relationships/image" Target="../media/image1.emf"/><Relationship Id="rId4" Type="http://schemas.openxmlformats.org/officeDocument/2006/relationships/oleObject" Target="../embeddings/oleObject24.bin"/></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40.xml"/><Relationship Id="rId1" Type="http://schemas.openxmlformats.org/officeDocument/2006/relationships/tags" Target="../tags/tag39.xml"/><Relationship Id="rId5" Type="http://schemas.openxmlformats.org/officeDocument/2006/relationships/image" Target="../media/image1.emf"/><Relationship Id="rId4" Type="http://schemas.openxmlformats.org/officeDocument/2006/relationships/oleObject" Target="../embeddings/oleObject25.bin"/></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39.xml"/><Relationship Id="rId2" Type="http://schemas.openxmlformats.org/officeDocument/2006/relationships/tags" Target="../tags/tag42.xml"/><Relationship Id="rId1" Type="http://schemas.openxmlformats.org/officeDocument/2006/relationships/tags" Target="../tags/tag41.xml"/><Relationship Id="rId5" Type="http://schemas.openxmlformats.org/officeDocument/2006/relationships/image" Target="../media/image1.emf"/><Relationship Id="rId4" Type="http://schemas.openxmlformats.org/officeDocument/2006/relationships/oleObject" Target="../embeddings/oleObject26.bin"/></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7.xml"/><Relationship Id="rId7" Type="http://schemas.openxmlformats.org/officeDocument/2006/relationships/image" Target="../media/image3.png"/><Relationship Id="rId2" Type="http://schemas.openxmlformats.org/officeDocument/2006/relationships/slideLayout" Target="../slideLayouts/slideLayout46.xml"/><Relationship Id="rId1" Type="http://schemas.openxmlformats.org/officeDocument/2006/relationships/tags" Target="../tags/tag43.xml"/><Relationship Id="rId6" Type="http://schemas.openxmlformats.org/officeDocument/2006/relationships/hyperlink" Target="https://tcdata360.worldbank.org/indicators/jusc.asst.idx?country=BRA&amp;indicator=63&amp;viz=bar_chart&amp;years=2012" TargetMode="External"/><Relationship Id="rId5" Type="http://schemas.openxmlformats.org/officeDocument/2006/relationships/image" Target="../media/image1.emf"/><Relationship Id="rId4" Type="http://schemas.openxmlformats.org/officeDocument/2006/relationships/oleObject" Target="../embeddings/oleObject27.bin"/></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45.xml"/><Relationship Id="rId1" Type="http://schemas.openxmlformats.org/officeDocument/2006/relationships/tags" Target="../tags/tag44.xml"/><Relationship Id="rId5" Type="http://schemas.openxmlformats.org/officeDocument/2006/relationships/image" Target="../media/image1.emf"/><Relationship Id="rId4" Type="http://schemas.openxmlformats.org/officeDocument/2006/relationships/oleObject" Target="../embeddings/oleObject28.bin"/></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6.xml"/><Relationship Id="rId1" Type="http://schemas.openxmlformats.org/officeDocument/2006/relationships/tags" Target="../tags/tag24.xml"/><Relationship Id="rId4" Type="http://schemas.openxmlformats.org/officeDocument/2006/relationships/image" Target="../media/image1.emf"/></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47.xml"/><Relationship Id="rId1" Type="http://schemas.openxmlformats.org/officeDocument/2006/relationships/tags" Target="../tags/tag46.xml"/><Relationship Id="rId5" Type="http://schemas.openxmlformats.org/officeDocument/2006/relationships/image" Target="../media/image1.emf"/><Relationship Id="rId4" Type="http://schemas.openxmlformats.org/officeDocument/2006/relationships/oleObject" Target="../embeddings/oleObject29.bin"/></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57.xml"/><Relationship Id="rId1" Type="http://schemas.openxmlformats.org/officeDocument/2006/relationships/tags" Target="../tags/tag48.xml"/><Relationship Id="rId6" Type="http://schemas.openxmlformats.org/officeDocument/2006/relationships/image" Target="../media/image3.png"/><Relationship Id="rId5" Type="http://schemas.openxmlformats.org/officeDocument/2006/relationships/image" Target="../media/image1.emf"/><Relationship Id="rId4" Type="http://schemas.openxmlformats.org/officeDocument/2006/relationships/oleObject" Target="../embeddings/oleObject30.bin"/></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50.xml"/><Relationship Id="rId1" Type="http://schemas.openxmlformats.org/officeDocument/2006/relationships/tags" Target="../tags/tag49.xml"/><Relationship Id="rId5" Type="http://schemas.openxmlformats.org/officeDocument/2006/relationships/image" Target="../media/image1.emf"/><Relationship Id="rId4" Type="http://schemas.openxmlformats.org/officeDocument/2006/relationships/oleObject" Target="../embeddings/oleObject31.bin"/></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52.xml"/><Relationship Id="rId1" Type="http://schemas.openxmlformats.org/officeDocument/2006/relationships/tags" Target="../tags/tag51.xml"/><Relationship Id="rId5" Type="http://schemas.openxmlformats.org/officeDocument/2006/relationships/image" Target="../media/image1.emf"/><Relationship Id="rId4" Type="http://schemas.openxmlformats.org/officeDocument/2006/relationships/oleObject" Target="../embeddings/oleObject32.bin"/></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54.xml"/><Relationship Id="rId1" Type="http://schemas.openxmlformats.org/officeDocument/2006/relationships/tags" Target="../tags/tag53.xml"/><Relationship Id="rId5" Type="http://schemas.openxmlformats.org/officeDocument/2006/relationships/image" Target="../media/image1.emf"/><Relationship Id="rId4" Type="http://schemas.openxmlformats.org/officeDocument/2006/relationships/oleObject" Target="../embeddings/oleObject33.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26.xml"/><Relationship Id="rId1" Type="http://schemas.openxmlformats.org/officeDocument/2006/relationships/tags" Target="../tags/tag25.xml"/><Relationship Id="rId6" Type="http://schemas.openxmlformats.org/officeDocument/2006/relationships/image" Target="../media/image1.emf"/><Relationship Id="rId5" Type="http://schemas.openxmlformats.org/officeDocument/2006/relationships/oleObject" Target="../embeddings/oleObject17.bin"/><Relationship Id="rId4" Type="http://schemas.openxmlformats.org/officeDocument/2006/relationships/notesSlide" Target="../notesSlides/notesSlide1.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28.xml"/><Relationship Id="rId1" Type="http://schemas.openxmlformats.org/officeDocument/2006/relationships/tags" Target="../tags/tag27.xml"/><Relationship Id="rId6" Type="http://schemas.openxmlformats.org/officeDocument/2006/relationships/image" Target="../media/image1.emf"/><Relationship Id="rId5" Type="http://schemas.openxmlformats.org/officeDocument/2006/relationships/oleObject" Target="../embeddings/oleObject18.bin"/><Relationship Id="rId4" Type="http://schemas.openxmlformats.org/officeDocument/2006/relationships/notesSlide" Target="../notesSlides/notesSlid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8.xml"/><Relationship Id="rId1" Type="http://schemas.openxmlformats.org/officeDocument/2006/relationships/tags" Target="../tags/tag29.xml"/><Relationship Id="rId6" Type="http://schemas.openxmlformats.org/officeDocument/2006/relationships/image" Target="../media/image3.png"/><Relationship Id="rId5" Type="http://schemas.openxmlformats.org/officeDocument/2006/relationships/image" Target="../media/image1.emf"/><Relationship Id="rId4" Type="http://schemas.openxmlformats.org/officeDocument/2006/relationships/oleObject" Target="../embeddings/oleObject19.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29762985-D1B4-4C79-9EC1-9887985F2B71}"/>
              </a:ext>
            </a:extLst>
          </p:cNvPr>
          <p:cNvGraphicFramePr>
            <a:graphicFrameLocks noChangeAspect="1"/>
          </p:cNvGraphicFramePr>
          <p:nvPr>
            <p:custDataLst>
              <p:tags r:id="rId1"/>
            </p:custDataLst>
            <p:extLst>
              <p:ext uri="{D42A27DB-BD31-4B8C-83A1-F6EECF244321}">
                <p14:modId xmlns:p14="http://schemas.microsoft.com/office/powerpoint/2010/main" val="274494525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60" imgH="360" progId="TCLayout.ActiveDocument.1">
                  <p:embed/>
                </p:oleObj>
              </mc:Choice>
              <mc:Fallback>
                <p:oleObj name="think-cell Slide" r:id="rId4" imgW="360" imgH="360" progId="TCLayout.ActiveDocument.1">
                  <p:embed/>
                  <p:pic>
                    <p:nvPicPr>
                      <p:cNvPr id="0" name="Picture 4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8" cy="15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 name="Rectangle 3" hidden="1">
            <a:extLst>
              <a:ext uri="{FF2B5EF4-FFF2-40B4-BE49-F238E27FC236}">
                <a16:creationId xmlns:a16="http://schemas.microsoft.com/office/drawing/2014/main" id="{62E0FA27-7B81-4A55-864F-C6D09564FD18}"/>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lnSpc>
                <a:spcPct val="90000"/>
              </a:lnSpc>
              <a:spcBef>
                <a:spcPct val="0"/>
              </a:spcBef>
              <a:spcAft>
                <a:spcPct val="0"/>
              </a:spcAft>
            </a:pPr>
            <a:endParaRPr lang="el-GR" sz="4000" dirty="0">
              <a:latin typeface="Calibri" panose="020F0502020204030204" pitchFamily="34" charset="0"/>
              <a:ea typeface="+mj-ea"/>
              <a:cs typeface="Calibri" panose="020F0502020204030204" pitchFamily="34" charset="0"/>
              <a:sym typeface="Arial" panose="020B0604020202020204" pitchFamily="34" charset="0"/>
            </a:endParaRPr>
          </a:p>
        </p:txBody>
      </p:sp>
      <p:sp>
        <p:nvSpPr>
          <p:cNvPr id="2" name="Title 1"/>
          <p:cNvSpPr>
            <a:spLocks noGrp="1"/>
          </p:cNvSpPr>
          <p:nvPr>
            <p:ph type="ctrTitle"/>
          </p:nvPr>
        </p:nvSpPr>
        <p:spPr>
          <a:xfrm>
            <a:off x="4905374" y="2428875"/>
            <a:ext cx="7172325" cy="791277"/>
          </a:xfrm>
        </p:spPr>
        <p:txBody>
          <a:bodyPr>
            <a:normAutofit/>
          </a:bodyPr>
          <a:lstStyle/>
          <a:p>
            <a:r>
              <a:rPr lang="el-GR" sz="4800" b="0" i="1" dirty="0"/>
              <a:t>Ετ</a:t>
            </a:r>
            <a:r>
              <a:rPr lang="en-US" sz="4800" b="0" i="1" dirty="0"/>
              <a:t>ή</a:t>
            </a:r>
            <a:r>
              <a:rPr lang="el-GR" sz="4800" b="0" i="1" dirty="0"/>
              <a:t>σιο Σχέδιο Δράσης 2021</a:t>
            </a:r>
            <a:endParaRPr lang="en-US" sz="4800" b="0" dirty="0"/>
          </a:p>
        </p:txBody>
      </p:sp>
      <p:sp>
        <p:nvSpPr>
          <p:cNvPr id="7" name="6 - TextBox"/>
          <p:cNvSpPr txBox="1"/>
          <p:nvPr/>
        </p:nvSpPr>
        <p:spPr>
          <a:xfrm>
            <a:off x="7591424" y="3267075"/>
            <a:ext cx="4410075" cy="646331"/>
          </a:xfrm>
          <a:prstGeom prst="rect">
            <a:avLst/>
          </a:prstGeom>
          <a:noFill/>
        </p:spPr>
        <p:txBody>
          <a:bodyPr wrap="square" rtlCol="0" anchor="ctr">
            <a:spAutoFit/>
          </a:bodyPr>
          <a:lstStyle/>
          <a:p>
            <a:pPr algn="r"/>
            <a:r>
              <a:rPr lang="el-GR" sz="3600" i="1" dirty="0">
                <a:solidFill>
                  <a:schemeClr val="accent1">
                    <a:lumMod val="50000"/>
                  </a:schemeClr>
                </a:solidFill>
              </a:rPr>
              <a:t>(επιτελική σύνοψη)</a:t>
            </a:r>
            <a:endParaRPr lang="el-GR" sz="3600" dirty="0"/>
          </a:p>
        </p:txBody>
      </p:sp>
      <p:sp>
        <p:nvSpPr>
          <p:cNvPr id="9" name="8 - Υπότιτλος"/>
          <p:cNvSpPr>
            <a:spLocks noGrp="1"/>
          </p:cNvSpPr>
          <p:nvPr>
            <p:ph type="subTitle" idx="1"/>
          </p:nvPr>
        </p:nvSpPr>
        <p:spPr>
          <a:xfrm>
            <a:off x="1925053" y="228600"/>
            <a:ext cx="10085972" cy="714376"/>
          </a:xfrm>
        </p:spPr>
        <p:txBody>
          <a:bodyPr anchor="ctr">
            <a:normAutofit/>
          </a:bodyPr>
          <a:lstStyle/>
          <a:p>
            <a:r>
              <a:rPr lang="el-GR" sz="4000" b="1" dirty="0">
                <a:solidFill>
                  <a:schemeClr val="accent1">
                    <a:lumMod val="50000"/>
                  </a:schemeClr>
                </a:solidFill>
              </a:rPr>
              <a:t>Υπουργείο Δικαιοσύνης</a:t>
            </a:r>
          </a:p>
        </p:txBody>
      </p:sp>
    </p:spTree>
    <p:extLst>
      <p:ext uri="{BB962C8B-B14F-4D97-AF65-F5344CB8AC3E}">
        <p14:creationId xmlns:p14="http://schemas.microsoft.com/office/powerpoint/2010/main" val="10207755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564"/>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67C48C43-5E79-4D72-943E-1F1DCB7E2DE5}"/>
              </a:ext>
            </a:extLst>
          </p:cNvPr>
          <p:cNvGraphicFramePr>
            <a:graphicFrameLocks noChangeAspect="1"/>
          </p:cNvGraphicFramePr>
          <p:nvPr>
            <p:custDataLst>
              <p:tags r:id="rId1"/>
            </p:custDataLst>
            <p:extLst>
              <p:ext uri="{D42A27DB-BD31-4B8C-83A1-F6EECF244321}">
                <p14:modId xmlns:p14="http://schemas.microsoft.com/office/powerpoint/2010/main" val="426683789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592" imgH="591" progId="TCLayout.ActiveDocument.1">
                  <p:embed/>
                </p:oleObj>
              </mc:Choice>
              <mc:Fallback>
                <p:oleObj name="think-cell Slide" r:id="rId4" imgW="592" imgH="591"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67" name="Google Shape;567;p7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l-GR" sz="1200" b="0" i="0" u="none" strike="noStrike" kern="0" cap="none" spc="0" normalizeH="0" baseline="0" noProof="0">
                <a:ln>
                  <a:noFill/>
                </a:ln>
                <a:solidFill>
                  <a:srgbClr val="1E4E79"/>
                </a:solidFill>
                <a:effectLst/>
                <a:uLnTx/>
                <a:uFillTx/>
                <a:latin typeface="Calibri" panose="020F0502020204030204" pitchFamily="34" charset="0"/>
                <a:cs typeface="Calibri"/>
                <a:sym typeface="Calibri"/>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10</a:t>
            </a:fld>
            <a:endParaRPr kumimoji="0" sz="1200" b="0" i="0" u="none" strike="noStrike" kern="0" cap="none" spc="0" normalizeH="0" baseline="0" noProof="0" dirty="0">
              <a:ln>
                <a:noFill/>
              </a:ln>
              <a:solidFill>
                <a:srgbClr val="1E4E79"/>
              </a:solidFill>
              <a:effectLst/>
              <a:uLnTx/>
              <a:uFillTx/>
              <a:latin typeface="Calibri" panose="020F0502020204030204" pitchFamily="34" charset="0"/>
              <a:cs typeface="Calibri"/>
              <a:sym typeface="Calibri"/>
            </a:endParaRPr>
          </a:p>
        </p:txBody>
      </p:sp>
      <p:sp>
        <p:nvSpPr>
          <p:cNvPr id="575" name="Google Shape;575;p73"/>
          <p:cNvSpPr txBox="1"/>
          <p:nvPr/>
        </p:nvSpPr>
        <p:spPr>
          <a:xfrm>
            <a:off x="724501" y="1477294"/>
            <a:ext cx="2916000" cy="4397373"/>
          </a:xfrm>
          <a:prstGeom prst="rect">
            <a:avLst/>
          </a:prstGeom>
          <a:noFill/>
          <a:ln w="9525" cap="flat" cmpd="sng">
            <a:solidFill>
              <a:srgbClr val="1E4E79"/>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l-GR" sz="1200" b="1" dirty="0">
                <a:solidFill>
                  <a:schemeClr val="dk1"/>
                </a:solidFill>
                <a:cs typeface="Calibri"/>
                <a:sym typeface="Calibri"/>
              </a:rPr>
              <a:t>Στρατηγική της Ηλεκτρονικής Δικαιοσύνης</a:t>
            </a:r>
            <a:endParaRPr sz="1200" b="1" dirty="0">
              <a:solidFill>
                <a:schemeClr val="dk1"/>
              </a:solidFill>
              <a:cs typeface="Calibri"/>
              <a:sym typeface="Calibri"/>
            </a:endParaRPr>
          </a:p>
        </p:txBody>
      </p:sp>
      <p:sp>
        <p:nvSpPr>
          <p:cNvPr id="576" name="Google Shape;576;p73"/>
          <p:cNvSpPr/>
          <p:nvPr/>
        </p:nvSpPr>
        <p:spPr>
          <a:xfrm>
            <a:off x="5470474" y="1477294"/>
            <a:ext cx="6012000" cy="4397374"/>
          </a:xfrm>
          <a:prstGeom prst="rect">
            <a:avLst/>
          </a:prstGeom>
          <a:solidFill>
            <a:srgbClr val="D8D8D8"/>
          </a:solidFill>
          <a:ln>
            <a:noFill/>
          </a:ln>
        </p:spPr>
        <p:txBody>
          <a:bodyPr spcFirstLastPara="1" wrap="square" lIns="91425" tIns="45700" rIns="91425" bIns="45700" anchor="ctr" anchorCtr="0">
            <a:noAutofit/>
          </a:bodyPr>
          <a:lstStyle/>
          <a:p>
            <a:pPr algn="just"/>
            <a:endParaRPr lang="en-US" sz="1100" dirty="0">
              <a:sym typeface="Calibri"/>
            </a:endParaRPr>
          </a:p>
          <a:p>
            <a:pPr algn="just"/>
            <a:endParaRPr lang="en-US" sz="1100" dirty="0">
              <a:sym typeface="Calibri"/>
            </a:endParaRPr>
          </a:p>
          <a:p>
            <a:pPr algn="just"/>
            <a:endParaRPr lang="en-US" sz="1100" dirty="0">
              <a:sym typeface="Calibri"/>
            </a:endParaRPr>
          </a:p>
          <a:p>
            <a:pPr algn="just"/>
            <a:endParaRPr lang="en-US" sz="1100" dirty="0">
              <a:sym typeface="Calibri"/>
            </a:endParaRPr>
          </a:p>
          <a:p>
            <a:pPr algn="just"/>
            <a:endParaRPr lang="en-US" sz="1100" dirty="0">
              <a:sym typeface="Calibri"/>
            </a:endParaRPr>
          </a:p>
          <a:p>
            <a:pPr algn="just"/>
            <a:endParaRPr lang="el-GR" sz="1100" dirty="0">
              <a:sym typeface="Calibri"/>
            </a:endParaRPr>
          </a:p>
          <a:p>
            <a:pPr algn="just"/>
            <a:endParaRPr lang="el-GR" sz="1100" dirty="0">
              <a:sym typeface="Calibri"/>
            </a:endParaRPr>
          </a:p>
          <a:p>
            <a:pPr algn="just"/>
            <a:endParaRPr lang="el-GR" sz="1100" dirty="0">
              <a:sym typeface="Calibri"/>
            </a:endParaRPr>
          </a:p>
          <a:p>
            <a:pPr algn="just"/>
            <a:endParaRPr lang="el-GR" sz="1100" dirty="0">
              <a:sym typeface="Calibri"/>
            </a:endParaRPr>
          </a:p>
          <a:p>
            <a:pPr algn="just"/>
            <a:endParaRPr lang="el-GR" sz="1100" dirty="0">
              <a:sym typeface="Calibri"/>
            </a:endParaRPr>
          </a:p>
          <a:p>
            <a:pPr algn="just"/>
            <a:r>
              <a:rPr lang="el-GR" sz="1100" dirty="0">
                <a:sym typeface="Calibri"/>
              </a:rPr>
              <a:t>Η υλοποίηση ενεργειών σχετικά με την προώθηση της ηλεκτρονικής Δικαιοσύνης έχει ως στόχο να αυξηθεί ο αριθμός της ηλεκτρονικής κατάθεσης δικογράφων σε Πρωτοδικεία –Εφετεία και σε Ειρηνοδικεία κατά 200% σε σχέση με το έτος 2019 που κατατέθηκαν ηλεκτρονικά 2.400 δικόγραφα και το έτος 2020 που αναμένεται μέχρι τη λήξη του έτους να κατατεθούν  ηλεκτρονικά 10.500 δικόγραφα</a:t>
            </a:r>
            <a:r>
              <a:rPr lang="en-US" sz="1100" dirty="0">
                <a:sym typeface="Calibri"/>
              </a:rPr>
              <a:t> (</a:t>
            </a:r>
            <a:r>
              <a:rPr lang="el-GR" sz="1100" dirty="0">
                <a:sym typeface="Calibri"/>
              </a:rPr>
              <a:t>ΟΣΔΔΥΠΠ – Α ΦΑΣΗ (Δ/</a:t>
            </a:r>
            <a:r>
              <a:rPr lang="el-GR" sz="1100" dirty="0" err="1">
                <a:sym typeface="Calibri"/>
              </a:rPr>
              <a:t>νση</a:t>
            </a:r>
            <a:r>
              <a:rPr lang="el-GR" sz="1100" dirty="0">
                <a:sym typeface="Calibri"/>
              </a:rPr>
              <a:t> Ηλεκτρονικής Διακυβέρνησης Υπουργείου Δικαιοσύνης)</a:t>
            </a:r>
            <a:r>
              <a:rPr lang="en-US" sz="1100" dirty="0">
                <a:sym typeface="Calibri"/>
              </a:rPr>
              <a:t>. </a:t>
            </a:r>
            <a:r>
              <a:rPr lang="el-GR" sz="1100" dirty="0">
                <a:sym typeface="Calibri"/>
              </a:rPr>
              <a:t>Η επίτευξη αυτού του δείκτη θα βελτιώσει τη θέση της Ελλάδας στο διεθνή δείκτη του </a:t>
            </a:r>
            <a:r>
              <a:rPr lang="en-US" sz="1100" dirty="0">
                <a:sym typeface="Calibri"/>
              </a:rPr>
              <a:t>EU Justice  Scoreboard </a:t>
            </a:r>
            <a:r>
              <a:rPr lang="el-GR" sz="1100" dirty="0">
                <a:sym typeface="Calibri"/>
              </a:rPr>
              <a:t>σχετικά με: </a:t>
            </a:r>
            <a:r>
              <a:rPr lang="en-US" sz="1100" dirty="0" err="1">
                <a:sym typeface="Calibri"/>
              </a:rPr>
              <a:t>i</a:t>
            </a:r>
            <a:r>
              <a:rPr lang="el-GR" sz="1100" dirty="0">
                <a:sym typeface="Calibri"/>
              </a:rPr>
              <a:t>) τη διαθεσιμότητα των ηλεκτρονικών μέσων κατά τη διεξαγωγή της δικαστικής διαδικασίας (</a:t>
            </a:r>
            <a:r>
              <a:rPr lang="en-US" sz="1100" dirty="0">
                <a:sym typeface="Calibri"/>
              </a:rPr>
              <a:t>Figure 27 of EU Justice Scoreboard), ii</a:t>
            </a:r>
            <a:r>
              <a:rPr lang="el-GR" sz="1100" dirty="0">
                <a:sym typeface="Calibri"/>
              </a:rPr>
              <a:t>) την </a:t>
            </a:r>
            <a:r>
              <a:rPr lang="en-US" sz="1100" dirty="0">
                <a:sym typeface="Calibri"/>
              </a:rPr>
              <a:t>online </a:t>
            </a:r>
            <a:r>
              <a:rPr lang="el-GR" sz="1100" dirty="0">
                <a:sym typeface="Calibri"/>
              </a:rPr>
              <a:t>πρόσβαση σε αποφάσεις του Δικαστηρίου (</a:t>
            </a:r>
            <a:r>
              <a:rPr lang="en-US" sz="1100" dirty="0">
                <a:sym typeface="Calibri"/>
              </a:rPr>
              <a:t>Figure 28 of EU Justice Scoreboard), iii</a:t>
            </a:r>
            <a:r>
              <a:rPr lang="el-GR" sz="1100" dirty="0">
                <a:sym typeface="Calibri"/>
              </a:rPr>
              <a:t>) τις ρυθμίσεις που λαμβάνουν χώρα στα κράτη μέλη, οι οποίες μπορούν να διευκολύνουν την ανάγνωση των αποφάσεων δικαστηρίων μέσω ηλεκτρονικών μηχανημάτων ή μέσων </a:t>
            </a:r>
            <a:r>
              <a:rPr lang="en-US" sz="1100" dirty="0">
                <a:sym typeface="Calibri"/>
              </a:rPr>
              <a:t>(Figure 29</a:t>
            </a:r>
            <a:r>
              <a:rPr lang="el-GR" sz="1100" dirty="0">
                <a:sym typeface="Calibri"/>
              </a:rPr>
              <a:t> </a:t>
            </a:r>
            <a:r>
              <a:rPr lang="en-US" sz="1100" dirty="0">
                <a:sym typeface="Calibri"/>
              </a:rPr>
              <a:t>of EU Justice Scoreboard)</a:t>
            </a:r>
            <a:r>
              <a:rPr lang="el-GR" sz="1100" dirty="0">
                <a:sym typeface="Calibri"/>
              </a:rPr>
              <a:t>, </a:t>
            </a:r>
            <a:r>
              <a:rPr lang="en-US" sz="1100" dirty="0">
                <a:sym typeface="Calibri"/>
              </a:rPr>
              <a:t>iv</a:t>
            </a:r>
            <a:r>
              <a:rPr lang="el-GR" sz="1100" dirty="0">
                <a:sym typeface="Calibri"/>
              </a:rPr>
              <a:t>) </a:t>
            </a:r>
            <a:r>
              <a:rPr lang="en-US" sz="1100" dirty="0">
                <a:sym typeface="Calibri"/>
              </a:rPr>
              <a:t> </a:t>
            </a:r>
            <a:r>
              <a:rPr lang="el-GR" sz="1100" dirty="0">
                <a:sym typeface="Calibri"/>
              </a:rPr>
              <a:t>την εθελούσια χρήση εναλλακτικών μεθόδων επίλυσης φιλονικιών </a:t>
            </a:r>
            <a:r>
              <a:rPr lang="en-US" sz="1100" dirty="0">
                <a:sym typeface="Calibri"/>
              </a:rPr>
              <a:t>(ADR) (Figure 30 of EU Justice Scoreboard). </a:t>
            </a:r>
          </a:p>
          <a:p>
            <a:pPr algn="just"/>
            <a:endParaRPr lang="el-GR" sz="1100" dirty="0">
              <a:sym typeface="Calibri"/>
            </a:endParaRPr>
          </a:p>
          <a:p>
            <a:pPr algn="just"/>
            <a:endParaRPr lang="en-US" sz="1100" dirty="0">
              <a:sym typeface="Calibri"/>
            </a:endParaRPr>
          </a:p>
          <a:p>
            <a:pPr algn="just"/>
            <a:endParaRPr lang="en-US" sz="1100" dirty="0">
              <a:sym typeface="Calibri"/>
            </a:endParaRPr>
          </a:p>
          <a:p>
            <a:pPr algn="just"/>
            <a:endParaRPr lang="en-US" sz="1100" dirty="0">
              <a:sym typeface="Calibri"/>
            </a:endParaRPr>
          </a:p>
          <a:p>
            <a:pPr algn="just"/>
            <a:endParaRPr lang="en-US" sz="1100" dirty="0">
              <a:sym typeface="Calibri"/>
            </a:endParaRPr>
          </a:p>
          <a:p>
            <a:pPr algn="just"/>
            <a:endParaRPr lang="en-US" sz="1100" dirty="0">
              <a:sym typeface="Calibri"/>
            </a:endParaRPr>
          </a:p>
          <a:p>
            <a:pPr algn="just"/>
            <a:endParaRPr lang="en-US" sz="1100" dirty="0">
              <a:sym typeface="Calibri"/>
            </a:endParaRPr>
          </a:p>
          <a:p>
            <a:pPr algn="just"/>
            <a:endParaRPr lang="en-US" sz="1100" dirty="0">
              <a:sym typeface="Calibri"/>
            </a:endParaRPr>
          </a:p>
          <a:p>
            <a:pPr algn="just"/>
            <a:endParaRPr lang="el-GR" sz="1100" dirty="0">
              <a:sym typeface="Calibri"/>
            </a:endParaRPr>
          </a:p>
          <a:p>
            <a:pPr algn="just"/>
            <a:endParaRPr lang="el-GR" sz="1100" dirty="0">
              <a:sym typeface="Calibri"/>
            </a:endParaRPr>
          </a:p>
          <a:p>
            <a:pPr algn="just"/>
            <a:r>
              <a:rPr lang="el-GR" sz="1100" dirty="0">
                <a:sym typeface="Calibri"/>
              </a:rPr>
              <a:t> </a:t>
            </a:r>
            <a:endParaRPr sz="1100" dirty="0">
              <a:sym typeface="Arial"/>
            </a:endParaRPr>
          </a:p>
        </p:txBody>
      </p:sp>
      <p:sp>
        <p:nvSpPr>
          <p:cNvPr id="578" name="Google Shape;578;p73"/>
          <p:cNvSpPr/>
          <p:nvPr/>
        </p:nvSpPr>
        <p:spPr>
          <a:xfrm>
            <a:off x="3812812" y="1477294"/>
            <a:ext cx="1552809" cy="2435943"/>
          </a:xfrm>
          <a:prstGeom prst="rect">
            <a:avLst/>
          </a:prstGeom>
          <a:noFill/>
          <a:ln w="9525" cap="flat" cmpd="sng">
            <a:solidFill>
              <a:srgbClr val="1E4E79"/>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l-GR" sz="1400" b="1" dirty="0">
                <a:cs typeface="Calibri"/>
                <a:sym typeface="Calibri"/>
              </a:rPr>
              <a:t>Βελτίωση δείκτη</a:t>
            </a:r>
            <a:endParaRPr sz="1400" b="1" dirty="0">
              <a:cs typeface="Calibri"/>
              <a:sym typeface="Arial"/>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l-GR" sz="1400" b="1" dirty="0">
                <a:cs typeface="Calibri"/>
                <a:sym typeface="Calibri"/>
              </a:rPr>
              <a:t> 200 % </a:t>
            </a: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lang="en-US" sz="1400" b="1" dirty="0">
              <a:cs typeface="Calibri"/>
              <a:sym typeface="Calibri"/>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lang="en-US" sz="1400" b="1" dirty="0">
              <a:cs typeface="Calibri"/>
              <a:sym typeface="Calibri"/>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lang="en-US" sz="1400" b="1" dirty="0">
              <a:cs typeface="Calibri"/>
              <a:sym typeface="Calibri"/>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lang="en-US" sz="1400" b="1" dirty="0">
              <a:cs typeface="Calibri"/>
              <a:sym typeface="Calibri"/>
            </a:endParaRPr>
          </a:p>
        </p:txBody>
      </p:sp>
      <p:sp>
        <p:nvSpPr>
          <p:cNvPr id="14" name="Google Shape;569;p73">
            <a:extLst>
              <a:ext uri="{FF2B5EF4-FFF2-40B4-BE49-F238E27FC236}">
                <a16:creationId xmlns:a16="http://schemas.microsoft.com/office/drawing/2014/main" id="{E7B2C2DD-57E6-445B-A35E-0A30512D2AA9}"/>
              </a:ext>
            </a:extLst>
          </p:cNvPr>
          <p:cNvSpPr txBox="1"/>
          <p:nvPr/>
        </p:nvSpPr>
        <p:spPr>
          <a:xfrm>
            <a:off x="724501" y="1051563"/>
            <a:ext cx="10759497" cy="542490"/>
          </a:xfrm>
          <a:prstGeom prst="rect">
            <a:avLst/>
          </a:prstGeom>
          <a:noFill/>
          <a:ln>
            <a:noFill/>
          </a:ln>
        </p:spPr>
        <p:txBody>
          <a:bodyPr spcFirstLastPara="1" wrap="square" lIns="91425" tIns="45700" rIns="91425" bIns="45700" anchor="t" anchorCtr="0">
            <a:noAutofit/>
          </a:bodyPr>
          <a:lstStyle/>
          <a:p>
            <a:pPr marL="0" marR="0" lvl="0" indent="0" algn="just" rtl="0">
              <a:spcBef>
                <a:spcPts val="0"/>
              </a:spcBef>
              <a:spcAft>
                <a:spcPts val="0"/>
              </a:spcAft>
              <a:buNone/>
            </a:pPr>
            <a:r>
              <a:rPr lang="el-GR" b="1" dirty="0">
                <a:solidFill>
                  <a:srgbClr val="1E4E79"/>
                </a:solidFill>
                <a:latin typeface="+mn-lt"/>
                <a:ea typeface="Calibri"/>
                <a:cs typeface="Calibri"/>
                <a:sym typeface="Calibri"/>
              </a:rPr>
              <a:t>Στόχος 1: Ταχύτερη και αποτελεσματικότερη απονομή της Δικαιοσύνης: </a:t>
            </a:r>
            <a:endParaRPr b="1" dirty="0">
              <a:solidFill>
                <a:srgbClr val="1E4E79"/>
              </a:solidFill>
              <a:latin typeface="+mn-lt"/>
              <a:ea typeface="Calibri"/>
              <a:cs typeface="Calibri"/>
              <a:sym typeface="Calibri"/>
            </a:endParaRPr>
          </a:p>
          <a:p>
            <a:pPr marL="0" marR="0" lvl="0" indent="0" algn="just" rtl="0">
              <a:spcBef>
                <a:spcPts val="0"/>
              </a:spcBef>
              <a:spcAft>
                <a:spcPts val="0"/>
              </a:spcAft>
              <a:buNone/>
            </a:pPr>
            <a:endParaRPr sz="1100" dirty="0">
              <a:solidFill>
                <a:srgbClr val="548135"/>
              </a:solidFill>
              <a:latin typeface="+mn-lt"/>
              <a:ea typeface="Calibri"/>
              <a:cs typeface="Calibri"/>
              <a:sym typeface="Calibri"/>
            </a:endParaRPr>
          </a:p>
        </p:txBody>
      </p:sp>
      <p:sp>
        <p:nvSpPr>
          <p:cNvPr id="15" name="Title 1">
            <a:extLst>
              <a:ext uri="{FF2B5EF4-FFF2-40B4-BE49-F238E27FC236}">
                <a16:creationId xmlns:a16="http://schemas.microsoft.com/office/drawing/2014/main" id="{90B508D7-3413-477D-87DE-5A9AA8C1E160}"/>
              </a:ext>
            </a:extLst>
          </p:cNvPr>
          <p:cNvSpPr txBox="1">
            <a:spLocks/>
          </p:cNvSpPr>
          <p:nvPr/>
        </p:nvSpPr>
        <p:spPr>
          <a:xfrm>
            <a:off x="857250" y="403226"/>
            <a:ext cx="10515600" cy="53022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200" kern="1200">
                <a:solidFill>
                  <a:schemeClr val="accent1">
                    <a:lumMod val="50000"/>
                  </a:schemeClr>
                </a:solidFill>
                <a:latin typeface="Arial" panose="020B0604020202020204" pitchFamily="34" charset="0"/>
                <a:ea typeface="+mj-ea"/>
                <a:cs typeface="Arial" panose="020B0604020202020204" pitchFamily="34" charset="0"/>
              </a:defRPr>
            </a:lvl1pPr>
          </a:lstStyle>
          <a:p>
            <a:pPr>
              <a:spcBef>
                <a:spcPts val="0"/>
              </a:spcBef>
            </a:pPr>
            <a:r>
              <a:rPr lang="el-GR" sz="2400" b="1" dirty="0">
                <a:latin typeface="Calibri" panose="020F0502020204030204" pitchFamily="34" charset="0"/>
                <a:cs typeface="Calibri" panose="020F0502020204030204" pitchFamily="34" charset="0"/>
              </a:rPr>
              <a:t>Στόχος 1: Βασικά Προσδοκώμενα Αποτελέσματα</a:t>
            </a:r>
            <a:r>
              <a:rPr lang="en-US" sz="2400" b="1" dirty="0">
                <a:latin typeface="Calibri" panose="020F0502020204030204" pitchFamily="34" charset="0"/>
                <a:cs typeface="Calibri" panose="020F0502020204030204" pitchFamily="34" charset="0"/>
              </a:rPr>
              <a:t> </a:t>
            </a:r>
            <a:r>
              <a:rPr lang="el-GR" sz="2400" b="1" dirty="0">
                <a:latin typeface="Calibri" panose="020F0502020204030204" pitchFamily="34" charset="0"/>
                <a:cs typeface="Calibri" panose="020F0502020204030204" pitchFamily="34" charset="0"/>
              </a:rPr>
              <a:t>2021</a:t>
            </a:r>
            <a:endParaRPr lang="en-US" sz="2400" b="1" dirty="0">
              <a:latin typeface="Calibri" panose="020F0502020204030204" pitchFamily="34" charset="0"/>
              <a:cs typeface="Calibri" panose="020F0502020204030204" pitchFamily="34" charset="0"/>
            </a:endParaRPr>
          </a:p>
        </p:txBody>
      </p:sp>
      <p:sp>
        <p:nvSpPr>
          <p:cNvPr id="16" name="Right Triangle 15">
            <a:extLst>
              <a:ext uri="{FF2B5EF4-FFF2-40B4-BE49-F238E27FC236}">
                <a16:creationId xmlns:a16="http://schemas.microsoft.com/office/drawing/2014/main" id="{17C4C43B-5B64-4856-B1D7-3469E3168DC8}"/>
              </a:ext>
            </a:extLst>
          </p:cNvPr>
          <p:cNvSpPr/>
          <p:nvPr/>
        </p:nvSpPr>
        <p:spPr>
          <a:xfrm>
            <a:off x="544128" y="446899"/>
            <a:ext cx="360747" cy="412279"/>
          </a:xfrm>
          <a:prstGeom prst="rtTriangle">
            <a:avLst/>
          </a:prstGeom>
          <a:solidFill>
            <a:srgbClr val="3462A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endParaRPr lang="en-US" sz="1200" i="1" dirty="0">
              <a:solidFill>
                <a:schemeClr val="bg1"/>
              </a:solidFill>
              <a:latin typeface="Calibri" panose="020F0502020204030204" pitchFamily="34" charset="0"/>
              <a:cs typeface="Calibri" panose="020F0502020204030204" pitchFamily="34" charset="0"/>
            </a:endParaRPr>
          </a:p>
        </p:txBody>
      </p:sp>
      <p:sp>
        <p:nvSpPr>
          <p:cNvPr id="17" name="Google Shape;574;p73">
            <a:extLst>
              <a:ext uri="{FF2B5EF4-FFF2-40B4-BE49-F238E27FC236}">
                <a16:creationId xmlns:a16="http://schemas.microsoft.com/office/drawing/2014/main" id="{F7289E4F-5AE6-460D-9422-4A5802789951}"/>
              </a:ext>
            </a:extLst>
          </p:cNvPr>
          <p:cNvSpPr/>
          <p:nvPr/>
        </p:nvSpPr>
        <p:spPr>
          <a:xfrm>
            <a:off x="3812812" y="4031221"/>
            <a:ext cx="1552809" cy="1843445"/>
          </a:xfrm>
          <a:prstGeom prst="rect">
            <a:avLst/>
          </a:prstGeom>
          <a:noFill/>
          <a:ln w="9525" cap="flat" cmpd="sng">
            <a:solidFill>
              <a:srgbClr val="1E4E79"/>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l-GR" sz="1400" b="1" dirty="0">
                <a:solidFill>
                  <a:schemeClr val="dk1"/>
                </a:solidFill>
                <a:cs typeface="Calibri"/>
                <a:sym typeface="Calibri"/>
              </a:rPr>
              <a:t>4ο τρίμηνο 2021</a:t>
            </a:r>
            <a:endParaRPr sz="1400" b="1" dirty="0">
              <a:solidFill>
                <a:schemeClr val="dk1"/>
              </a:solidFill>
              <a:cs typeface="Calibri"/>
              <a:sym typeface="Calibri"/>
            </a:endParaRPr>
          </a:p>
        </p:txBody>
      </p:sp>
    </p:spTree>
    <p:extLst>
      <p:ext uri="{BB962C8B-B14F-4D97-AF65-F5344CB8AC3E}">
        <p14:creationId xmlns:p14="http://schemas.microsoft.com/office/powerpoint/2010/main" val="4571854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1"/>
            </p:custDataLst>
            <p:extLst>
              <p:ext uri="{D42A27DB-BD31-4B8C-83A1-F6EECF244321}">
                <p14:modId xmlns:p14="http://schemas.microsoft.com/office/powerpoint/2010/main" val="356325872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360" imgH="360" progId="TCLayout.ActiveDocument.1">
                  <p:embed/>
                </p:oleObj>
              </mc:Choice>
              <mc:Fallback>
                <p:oleObj name="think-cell Slide" r:id="rId4" imgW="360" imgH="360" progId="TCLayout.ActiveDocument.1">
                  <p:embed/>
                  <p:pic>
                    <p:nvPicPr>
                      <p:cNvPr id="0" name="Picture 3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Rectangle 4" hidden="1">
            <a:extLst>
              <a:ext uri="{FF2B5EF4-FFF2-40B4-BE49-F238E27FC236}">
                <a16:creationId xmlns:a16="http://schemas.microsoft.com/office/drawing/2014/main" id="{9EFD4C57-0FB5-4AC6-A9AE-F38A86DE2332}"/>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lnSpc>
                <a:spcPct val="90000"/>
              </a:lnSpc>
              <a:spcBef>
                <a:spcPct val="0"/>
              </a:spcBef>
              <a:spcAft>
                <a:spcPct val="0"/>
              </a:spcAft>
            </a:pPr>
            <a:endParaRPr lang="el-GR" sz="2400" b="1" dirty="0">
              <a:latin typeface="Calibri" panose="020F0502020204030204" pitchFamily="34" charset="0"/>
              <a:ea typeface="+mj-ea"/>
              <a:cs typeface="Calibri" panose="020F0502020204030204" pitchFamily="34" charset="0"/>
              <a:sym typeface="Arial" panose="020B0604020202020204" pitchFamily="34" charset="0"/>
            </a:endParaRPr>
          </a:p>
        </p:txBody>
      </p:sp>
      <p:sp>
        <p:nvSpPr>
          <p:cNvPr id="2" name="Title 1"/>
          <p:cNvSpPr>
            <a:spLocks noGrp="1"/>
          </p:cNvSpPr>
          <p:nvPr>
            <p:ph type="title"/>
          </p:nvPr>
        </p:nvSpPr>
        <p:spPr>
          <a:xfrm>
            <a:off x="838200" y="318299"/>
            <a:ext cx="10515600" cy="558800"/>
          </a:xfrm>
        </p:spPr>
        <p:txBody>
          <a:bodyPr>
            <a:noAutofit/>
          </a:bodyPr>
          <a:lstStyle/>
          <a:p>
            <a:pPr>
              <a:spcBef>
                <a:spcPts val="600"/>
              </a:spcBef>
              <a:spcAft>
                <a:spcPts val="600"/>
              </a:spcAft>
            </a:pPr>
            <a:r>
              <a:rPr lang="el-GR" sz="2400" dirty="0"/>
              <a:t>Στόχος 1: Δράσεις</a:t>
            </a:r>
            <a:endParaRPr lang="en-US" sz="2400" dirty="0"/>
          </a:p>
        </p:txBody>
      </p:sp>
      <p:sp>
        <p:nvSpPr>
          <p:cNvPr id="7" name="Slide Number Placeholder 6"/>
          <p:cNvSpPr>
            <a:spLocks noGrp="1"/>
          </p:cNvSpPr>
          <p:nvPr>
            <p:ph type="sldNum" sz="quarter" idx="12"/>
          </p:nvPr>
        </p:nvSpPr>
        <p:spPr/>
        <p:txBody>
          <a:bodyPr/>
          <a:lstStyle/>
          <a:p>
            <a:fld id="{51543827-C2B0-46E7-89AA-B56A23F9ACD0}" type="slidenum">
              <a:rPr lang="en-US" smtClean="0"/>
              <a:pPr/>
              <a:t>11</a:t>
            </a:fld>
            <a:endParaRPr lang="en-US" dirty="0"/>
          </a:p>
        </p:txBody>
      </p:sp>
      <p:sp>
        <p:nvSpPr>
          <p:cNvPr id="22" name="Right Triangle 21">
            <a:extLst>
              <a:ext uri="{FF2B5EF4-FFF2-40B4-BE49-F238E27FC236}">
                <a16:creationId xmlns:a16="http://schemas.microsoft.com/office/drawing/2014/main" id="{8F182FB3-5C6D-4CC6-A4D5-C533B37C0484}"/>
              </a:ext>
            </a:extLst>
          </p:cNvPr>
          <p:cNvSpPr/>
          <p:nvPr/>
        </p:nvSpPr>
        <p:spPr>
          <a:xfrm>
            <a:off x="486276" y="443262"/>
            <a:ext cx="457200" cy="412279"/>
          </a:xfrm>
          <a:prstGeom prst="rtTriangle">
            <a:avLst/>
          </a:prstGeom>
          <a:solidFill>
            <a:srgbClr val="3462A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endParaRPr lang="en-US" sz="1200" i="1" dirty="0">
              <a:solidFill>
                <a:schemeClr val="bg1"/>
              </a:solidFill>
              <a:latin typeface="Calibri" panose="020F0502020204030204" pitchFamily="34" charset="0"/>
              <a:cs typeface="Calibri" panose="020F0502020204030204" pitchFamily="34" charset="0"/>
            </a:endParaRPr>
          </a:p>
        </p:txBody>
      </p:sp>
      <p:graphicFrame>
        <p:nvGraphicFramePr>
          <p:cNvPr id="34" name="Table 33">
            <a:extLst>
              <a:ext uri="{FF2B5EF4-FFF2-40B4-BE49-F238E27FC236}">
                <a16:creationId xmlns:a16="http://schemas.microsoft.com/office/drawing/2014/main" id="{CFF24DBD-C9E7-4BA7-BA2B-8ACC8DDF2AC5}"/>
              </a:ext>
            </a:extLst>
          </p:cNvPr>
          <p:cNvGraphicFramePr>
            <a:graphicFrameLocks noGrp="1"/>
          </p:cNvGraphicFramePr>
          <p:nvPr>
            <p:extLst>
              <p:ext uri="{D42A27DB-BD31-4B8C-83A1-F6EECF244321}">
                <p14:modId xmlns:p14="http://schemas.microsoft.com/office/powerpoint/2010/main" val="154528286"/>
              </p:ext>
            </p:extLst>
          </p:nvPr>
        </p:nvGraphicFramePr>
        <p:xfrm>
          <a:off x="1174172" y="999611"/>
          <a:ext cx="10515600" cy="5225918"/>
        </p:xfrm>
        <a:graphic>
          <a:graphicData uri="http://schemas.openxmlformats.org/drawingml/2006/table">
            <a:tbl>
              <a:tblPr/>
              <a:tblGrid>
                <a:gridCol w="579127">
                  <a:extLst>
                    <a:ext uri="{9D8B030D-6E8A-4147-A177-3AD203B41FA5}">
                      <a16:colId xmlns:a16="http://schemas.microsoft.com/office/drawing/2014/main" val="2501717556"/>
                    </a:ext>
                  </a:extLst>
                </a:gridCol>
                <a:gridCol w="7944374">
                  <a:extLst>
                    <a:ext uri="{9D8B030D-6E8A-4147-A177-3AD203B41FA5}">
                      <a16:colId xmlns:a16="http://schemas.microsoft.com/office/drawing/2014/main" val="1028445552"/>
                    </a:ext>
                  </a:extLst>
                </a:gridCol>
                <a:gridCol w="1992099">
                  <a:extLst>
                    <a:ext uri="{9D8B030D-6E8A-4147-A177-3AD203B41FA5}">
                      <a16:colId xmlns:a16="http://schemas.microsoft.com/office/drawing/2014/main" val="1977276492"/>
                    </a:ext>
                  </a:extLst>
                </a:gridCol>
              </a:tblGrid>
              <a:tr h="743891">
                <a:tc gridSpan="2">
                  <a:txBody>
                    <a:bodyPr/>
                    <a:lstStyle/>
                    <a:p>
                      <a:pPr algn="ctr" fontAlgn="t"/>
                      <a:r>
                        <a:rPr lang="el-GR" sz="1400" b="1" dirty="0">
                          <a:solidFill>
                            <a:schemeClr val="tx1"/>
                          </a:solidFill>
                          <a:effectLst/>
                          <a:latin typeface="Calibri" panose="020F0502020204030204" pitchFamily="34" charset="0"/>
                          <a:cs typeface="Calibri" panose="020F0502020204030204" pitchFamily="34" charset="0"/>
                        </a:rPr>
                        <a:t>Δράση</a:t>
                      </a:r>
                      <a:endParaRPr lang="en-US" sz="1400" b="1" dirty="0">
                        <a:solidFill>
                          <a:schemeClr val="tx1"/>
                        </a:solidFill>
                        <a:effectLst/>
                        <a:latin typeface="Calibri" panose="020F0502020204030204" pitchFamily="34" charset="0"/>
                        <a:cs typeface="Calibri" panose="020F0502020204030204" pitchFamily="34" charset="0"/>
                      </a:endParaRPr>
                    </a:p>
                  </a:txBody>
                  <a:tcPr marR="76200" marT="76200" marB="76200" anchor="ctr">
                    <a:lnL>
                      <a:noFill/>
                    </a:lnL>
                    <a:lnR w="12700" cap="flat" cmpd="sng" algn="ctr">
                      <a:solidFill>
                        <a:schemeClr val="bg1">
                          <a:lumMod val="50000"/>
                        </a:schemeClr>
                      </a:solidFill>
                      <a:prstDash val="solid"/>
                      <a:round/>
                      <a:headEnd type="none" w="med" len="med"/>
                      <a:tailEnd type="none" w="med" len="med"/>
                    </a:lnR>
                    <a:lnT w="7620" cap="flat" cmpd="sng" algn="ctr">
                      <a:noFill/>
                      <a:prstDash val="solid"/>
                      <a:round/>
                      <a:headEnd type="none" w="med" len="med"/>
                      <a:tailEnd type="none" w="med" len="med"/>
                    </a:lnT>
                    <a:lnB w="285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l" fontAlgn="t"/>
                      <a:endParaRPr lang="en-US" sz="1200" b="1" dirty="0">
                        <a:solidFill>
                          <a:srgbClr val="0B0C0C"/>
                        </a:solidFill>
                        <a:effectLst/>
                        <a:latin typeface="GDS Transport"/>
                      </a:endParaRPr>
                    </a:p>
                  </a:txBody>
                  <a:tcPr marR="76200" marT="76200" marB="7620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7620" cap="flat" cmpd="sng" algn="ctr">
                      <a:solidFill>
                        <a:srgbClr val="BFC1C3"/>
                      </a:solidFill>
                      <a:prstDash val="solid"/>
                      <a:round/>
                      <a:headEnd type="none" w="med" len="med"/>
                      <a:tailEnd type="none" w="med" len="med"/>
                    </a:lnT>
                    <a:lnB w="7620" cap="flat" cmpd="sng" algn="ctr">
                      <a:solidFill>
                        <a:srgbClr val="BFC1C3"/>
                      </a:solidFill>
                      <a:prstDash val="solid"/>
                      <a:round/>
                      <a:headEnd type="none" w="med" len="med"/>
                      <a:tailEnd type="none" w="med" len="med"/>
                    </a:lnB>
                  </a:tcPr>
                </a:tc>
                <a:tc>
                  <a:txBody>
                    <a:bodyPr/>
                    <a:lstStyle/>
                    <a:p>
                      <a:pPr algn="ctr" fontAlgn="t"/>
                      <a:r>
                        <a:rPr lang="el-GR" sz="1200" b="1" dirty="0">
                          <a:solidFill>
                            <a:schemeClr val="tx1"/>
                          </a:solidFill>
                          <a:effectLst/>
                          <a:latin typeface="Calibri" panose="020F0502020204030204" pitchFamily="34" charset="0"/>
                          <a:cs typeface="Calibri" panose="020F0502020204030204" pitchFamily="34" charset="0"/>
                        </a:rPr>
                        <a:t>Αρμόδια στελέχη πολιτικής ηγεσίας Υπουργείου </a:t>
                      </a:r>
                      <a:br>
                        <a:rPr lang="el-GR" sz="1050" b="0" dirty="0">
                          <a:solidFill>
                            <a:schemeClr val="tx1"/>
                          </a:solidFill>
                          <a:effectLst/>
                          <a:latin typeface="Calibri" panose="020F0502020204030204" pitchFamily="34" charset="0"/>
                          <a:cs typeface="Calibri" panose="020F0502020204030204" pitchFamily="34" charset="0"/>
                        </a:rPr>
                      </a:br>
                      <a:r>
                        <a:rPr lang="el-GR" sz="900" b="0" i="1" dirty="0">
                          <a:solidFill>
                            <a:schemeClr val="tx1"/>
                          </a:solidFill>
                          <a:effectLst/>
                          <a:latin typeface="Calibri" panose="020F0502020204030204" pitchFamily="34" charset="0"/>
                          <a:cs typeface="Calibri" panose="020F0502020204030204" pitchFamily="34" charset="0"/>
                        </a:rPr>
                        <a:t>(Υπουργός, Υφυπουργός, Γενικός / Ειδικός Γραμματέας)</a:t>
                      </a:r>
                      <a:endParaRPr lang="el-GR" sz="1050" b="0" i="1" dirty="0">
                        <a:solidFill>
                          <a:schemeClr val="tx1"/>
                        </a:solidFill>
                        <a:effectLst/>
                        <a:latin typeface="Calibri" panose="020F0502020204030204" pitchFamily="34" charset="0"/>
                        <a:cs typeface="Calibri" panose="020F0502020204030204" pitchFamily="34" charset="0"/>
                      </a:endParaRPr>
                    </a:p>
                  </a:txBody>
                  <a:tcPr marR="76200" marT="76200" marB="762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7620" cap="flat" cmpd="sng" algn="ctr">
                      <a:noFill/>
                      <a:prstDash val="solid"/>
                      <a:round/>
                      <a:headEnd type="none" w="med" len="med"/>
                      <a:tailEnd type="none" w="med" len="med"/>
                    </a:lnT>
                    <a:lnB w="285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0022131"/>
                  </a:ext>
                </a:extLst>
              </a:tr>
              <a:tr h="443473">
                <a:tc>
                  <a:txBody>
                    <a:bodyPr/>
                    <a:lstStyle/>
                    <a:p>
                      <a:pPr algn="ctr" fontAlgn="t"/>
                      <a:r>
                        <a:rPr lang="el-GR" sz="1200" b="0" dirty="0">
                          <a:solidFill>
                            <a:schemeClr val="tx1"/>
                          </a:solidFill>
                          <a:effectLst/>
                          <a:latin typeface="Calibri" panose="020F0502020204030204" pitchFamily="34" charset="0"/>
                        </a:rPr>
                        <a:t>1.1</a:t>
                      </a:r>
                      <a:endParaRPr lang="en-US" sz="1200" b="0" dirty="0">
                        <a:solidFill>
                          <a:schemeClr val="tx1"/>
                        </a:solidFill>
                        <a:effectLst/>
                        <a:latin typeface="Calibri" panose="020F0502020204030204" pitchFamily="34" charset="0"/>
                      </a:endParaRPr>
                    </a:p>
                  </a:txBody>
                  <a:tcPr marR="76200" marT="76200" marB="76200" anchor="ctr">
                    <a:lnL>
                      <a:noFill/>
                    </a:lnL>
                    <a:lnR w="12700" cap="flat" cmpd="sng" algn="ctr">
                      <a:solidFill>
                        <a:schemeClr val="bg1">
                          <a:lumMod val="50000"/>
                        </a:schemeClr>
                      </a:solidFill>
                      <a:prstDash val="solid"/>
                      <a:round/>
                      <a:headEnd type="none" w="med" len="med"/>
                      <a:tailEnd type="none" w="med" len="med"/>
                    </a:lnR>
                    <a:lnT w="28575"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r>
                        <a:rPr lang="el-GR" sz="1200" b="1" dirty="0">
                          <a:latin typeface="Calibri" panose="020F0502020204030204" pitchFamily="34" charset="0"/>
                        </a:rPr>
                        <a:t>Επιτάχυνση και Ποιοτική Αναβάθμιση του Συστήματος Απονομής της Δικαιοσύνης</a:t>
                      </a:r>
                      <a:endParaRPr lang="en-US" sz="1200" b="1" dirty="0">
                        <a:latin typeface="Calibri" panose="020F0502020204030204" pitchFamily="34" charset="0"/>
                      </a:endParaRPr>
                    </a:p>
                  </a:txBody>
                  <a:tcPr marR="76200" marT="76200" marB="762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28575"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t" latinLnBrk="0" hangingPunct="1">
                        <a:lnSpc>
                          <a:spcPct val="100000"/>
                        </a:lnSpc>
                        <a:spcBef>
                          <a:spcPts val="0"/>
                        </a:spcBef>
                        <a:spcAft>
                          <a:spcPts val="0"/>
                        </a:spcAft>
                        <a:buClrTx/>
                        <a:buSzTx/>
                        <a:buFont typeface="Arial" panose="020B0604020202020204" pitchFamily="34" charset="0"/>
                        <a:buNone/>
                        <a:tabLst/>
                        <a:defRPr/>
                      </a:pPr>
                      <a:endParaRPr kumimoji="0" lang="el-GR" sz="1050"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endParaRPr>
                    </a:p>
                    <a:p>
                      <a:pPr marL="0" marR="0" lvl="0" indent="0" algn="ctr" defTabSz="914400" rtl="0" eaLnBrk="1" fontAlgn="t" latinLnBrk="0" hangingPunct="1">
                        <a:lnSpc>
                          <a:spcPct val="100000"/>
                        </a:lnSpc>
                        <a:spcBef>
                          <a:spcPts val="0"/>
                        </a:spcBef>
                        <a:spcAft>
                          <a:spcPts val="0"/>
                        </a:spcAft>
                        <a:buClrTx/>
                        <a:buSzTx/>
                        <a:buFont typeface="Arial" panose="020B0604020202020204" pitchFamily="34" charset="0"/>
                        <a:buNone/>
                        <a:tabLst/>
                        <a:defRPr/>
                      </a:pPr>
                      <a:r>
                        <a:rPr kumimoji="0" lang="el-GR" sz="1050"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rPr>
                        <a:t>Υπουργός</a:t>
                      </a:r>
                      <a:endParaRPr kumimoji="0" lang="el-GR" sz="1050" b="0" i="0" u="none" strike="noStrike" kern="1200" cap="none" spc="0" normalizeH="0" baseline="0" noProof="0" dirty="0">
                        <a:ln>
                          <a:noFill/>
                        </a:ln>
                        <a:solidFill>
                          <a:schemeClr val="tx1"/>
                        </a:solidFill>
                        <a:effectLst/>
                        <a:uLnTx/>
                        <a:uFillTx/>
                        <a:latin typeface="Calibri" panose="020F0502020204030204" pitchFamily="34" charset="0"/>
                        <a:ea typeface="+mn-ea"/>
                        <a:cs typeface="+mn-cs"/>
                      </a:endParaRPr>
                    </a:p>
                  </a:txBody>
                  <a:tcPr marR="76200" marT="76200" marB="762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28575"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63745"/>
                  </a:ext>
                </a:extLst>
              </a:tr>
              <a:tr h="1173058">
                <a:tc>
                  <a:txBody>
                    <a:bodyPr/>
                    <a:lstStyle/>
                    <a:p>
                      <a:pPr algn="ctr" fontAlgn="t"/>
                      <a:r>
                        <a:rPr lang="el-GR" sz="1200" b="0" dirty="0">
                          <a:solidFill>
                            <a:schemeClr val="tx1"/>
                          </a:solidFill>
                          <a:effectLst/>
                          <a:latin typeface="Calibri" panose="020F0502020204030204" pitchFamily="34" charset="0"/>
                        </a:rPr>
                        <a:t>1.2</a:t>
                      </a:r>
                      <a:endParaRPr lang="en-US" sz="1200" b="0" dirty="0">
                        <a:solidFill>
                          <a:schemeClr val="tx1"/>
                        </a:solidFill>
                        <a:effectLst/>
                        <a:latin typeface="Calibri" panose="020F0502020204030204" pitchFamily="34" charset="0"/>
                      </a:endParaRPr>
                    </a:p>
                  </a:txBody>
                  <a:tcPr marR="76200" marT="76200" marB="76200" anchor="ctr">
                    <a:lnL>
                      <a:noFill/>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fontAlgn="t"/>
                      <a:r>
                        <a:rPr lang="el-GR" sz="1200" b="1" dirty="0">
                          <a:solidFill>
                            <a:schemeClr val="tx1"/>
                          </a:solidFill>
                          <a:effectLst/>
                          <a:latin typeface="Calibri" panose="020F0502020204030204" pitchFamily="34" charset="0"/>
                        </a:rPr>
                        <a:t>Στρατηγική της Ηλεκτρονικής Δικαιοσύνης</a:t>
                      </a:r>
                    </a:p>
                    <a:p>
                      <a:pPr algn="just" fontAlgn="t"/>
                      <a:r>
                        <a:rPr lang="el-GR" sz="1200" b="0" dirty="0">
                          <a:solidFill>
                            <a:schemeClr val="tx1"/>
                          </a:solidFill>
                          <a:effectLst/>
                          <a:latin typeface="Calibri" panose="020F0502020204030204" pitchFamily="34" charset="0"/>
                        </a:rPr>
                        <a:t>Η προώθηση της χρήσης των νέων τεχνολογικών και ψηφιακών μέσων προς εξυπηρέτηση των σκοπών της Δικαιοσύνης.</a:t>
                      </a:r>
                      <a:r>
                        <a:rPr lang="el-GR" sz="1200" b="0" baseline="0" dirty="0">
                          <a:solidFill>
                            <a:schemeClr val="tx1"/>
                          </a:solidFill>
                          <a:effectLst/>
                          <a:latin typeface="Calibri" panose="020F0502020204030204" pitchFamily="34" charset="0"/>
                        </a:rPr>
                        <a:t> Ειδικότερα, επιδιώκεται η επιτάχυνση της ολοκλήρωσης των υποθέσεων, η βελτίωση της ποιότητας των αποφάσεων με σεβασμό στην ανεξαρτησία της Δικαιοσύνης και η εξασφάλιση διαφάνειας προς όλα τα εμπλεκόμενα πρόσωπα, η βελτίωση των συνθηκών για τους λειτουργούς της Δικαιοσύνης, αλλά και τους εμπλεκόμενους επαγγελματίες, η εμπέδωση, προάσπιση και διάχυση της «αξίας» των ανθρωπίνων δικαιωμάτων.</a:t>
                      </a:r>
                      <a:endParaRPr lang="el-GR" sz="1200" b="0" dirty="0">
                        <a:solidFill>
                          <a:schemeClr val="tx1"/>
                        </a:solidFill>
                        <a:effectLst/>
                        <a:latin typeface="Calibri" panose="020F0502020204030204" pitchFamily="34" charset="0"/>
                      </a:endParaRPr>
                    </a:p>
                  </a:txBody>
                  <a:tcPr marR="76200" marT="76200" marB="7620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t" latinLnBrk="0" hangingPunct="1">
                        <a:lnSpc>
                          <a:spcPct val="100000"/>
                        </a:lnSpc>
                        <a:spcBef>
                          <a:spcPts val="0"/>
                        </a:spcBef>
                        <a:spcAft>
                          <a:spcPts val="0"/>
                        </a:spcAft>
                        <a:buClrTx/>
                        <a:buSzTx/>
                        <a:buFont typeface="Arial" panose="020B0604020202020204" pitchFamily="34" charset="0"/>
                        <a:buNone/>
                        <a:tabLst/>
                        <a:defRPr/>
                      </a:pPr>
                      <a:r>
                        <a:rPr kumimoji="0" lang="el-GR" sz="1050"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rPr>
                        <a:t> </a:t>
                      </a:r>
                    </a:p>
                    <a:p>
                      <a:pPr marL="0" marR="0" lvl="0" indent="0" algn="ctr" defTabSz="914400" rtl="0" eaLnBrk="1" fontAlgn="t" latinLnBrk="0" hangingPunct="1">
                        <a:lnSpc>
                          <a:spcPct val="100000"/>
                        </a:lnSpc>
                        <a:spcBef>
                          <a:spcPts val="0"/>
                        </a:spcBef>
                        <a:spcAft>
                          <a:spcPts val="0"/>
                        </a:spcAft>
                        <a:buClrTx/>
                        <a:buSzTx/>
                        <a:buFont typeface="Arial" panose="020B0604020202020204" pitchFamily="34" charset="0"/>
                        <a:buNone/>
                        <a:tabLst/>
                        <a:defRPr/>
                      </a:pPr>
                      <a:r>
                        <a:rPr kumimoji="0" lang="el-GR" sz="1050"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rPr>
                        <a:t>Υπουργός</a:t>
                      </a:r>
                      <a:endParaRPr kumimoji="0" lang="el-GR" sz="1050" b="0" i="0" u="none" strike="noStrike" kern="1200" cap="none" spc="0" normalizeH="0" baseline="0" noProof="0" dirty="0">
                        <a:ln>
                          <a:noFill/>
                        </a:ln>
                        <a:solidFill>
                          <a:schemeClr val="tx1"/>
                        </a:solidFill>
                        <a:effectLst/>
                        <a:uLnTx/>
                        <a:uFillTx/>
                        <a:latin typeface="Calibri" panose="020F0502020204030204" pitchFamily="34" charset="0"/>
                        <a:ea typeface="+mn-ea"/>
                        <a:cs typeface="+mn-cs"/>
                      </a:endParaRPr>
                    </a:p>
                  </a:txBody>
                  <a:tcPr marR="76200" marT="76200" marB="762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73382977"/>
                  </a:ext>
                </a:extLst>
              </a:tr>
              <a:tr h="1001391">
                <a:tc>
                  <a:txBody>
                    <a:bodyPr/>
                    <a:lstStyle/>
                    <a:p>
                      <a:pPr algn="ctr" fontAlgn="t"/>
                      <a:r>
                        <a:rPr lang="el-GR" sz="1200" b="0" dirty="0">
                          <a:solidFill>
                            <a:schemeClr val="tx1"/>
                          </a:solidFill>
                          <a:effectLst/>
                          <a:latin typeface="Calibri" panose="020F0502020204030204" pitchFamily="34" charset="0"/>
                        </a:rPr>
                        <a:t>1.3</a:t>
                      </a:r>
                      <a:endParaRPr lang="en-US" sz="1200" b="0" dirty="0">
                        <a:solidFill>
                          <a:schemeClr val="tx1"/>
                        </a:solidFill>
                        <a:effectLst/>
                        <a:latin typeface="Calibri" panose="020F0502020204030204" pitchFamily="34" charset="0"/>
                      </a:endParaRPr>
                    </a:p>
                  </a:txBody>
                  <a:tcPr marR="76200" marT="76200" marB="76200" anchor="ctr">
                    <a:lnL>
                      <a:noFill/>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fontAlgn="t"/>
                      <a:r>
                        <a:rPr lang="el-GR" sz="1200" b="1" dirty="0">
                          <a:solidFill>
                            <a:schemeClr val="tx1"/>
                          </a:solidFill>
                          <a:effectLst/>
                          <a:latin typeface="Calibri" panose="020F0502020204030204" pitchFamily="34" charset="0"/>
                        </a:rPr>
                        <a:t>Εκπαίδευση και Διαρκής Επιμόρφωση Δικαστικών Λειτουργών και Δικαστικών Υπαλλήλων</a:t>
                      </a:r>
                    </a:p>
                    <a:p>
                      <a:pPr algn="just" fontAlgn="t"/>
                      <a:r>
                        <a:rPr lang="el-GR" sz="1200" b="0" dirty="0">
                          <a:solidFill>
                            <a:schemeClr val="tx1"/>
                          </a:solidFill>
                          <a:effectLst/>
                          <a:latin typeface="Calibri" panose="020F0502020204030204" pitchFamily="34" charset="0"/>
                        </a:rPr>
                        <a:t>Το Υπουργείο Δικαιοσύνης καταβάλλει προσπάθειες για την επιμόρφωση των δικαστικών λειτουργών ως προς την άσκηση των δικαιοδοτικής φύσης καθηκόντων τους, τη χρήση των νέων τεχνολογιών καθώς και ζητήματα διοίκησης των δικαστηρίων. Αντιστοίχως, προσπάθειες</a:t>
                      </a:r>
                      <a:r>
                        <a:rPr lang="el-GR" sz="1200" b="0" baseline="0" dirty="0">
                          <a:solidFill>
                            <a:schemeClr val="tx1"/>
                          </a:solidFill>
                          <a:effectLst/>
                          <a:latin typeface="Calibri" panose="020F0502020204030204" pitchFamily="34" charset="0"/>
                        </a:rPr>
                        <a:t> γίνονται και για την επιμόρφωση όλων των εμπλεκομένων στην απονομή της Δικαιοσύνης προσώπων.</a:t>
                      </a:r>
                      <a:r>
                        <a:rPr lang="el-GR" sz="1200" b="0" baseline="0" dirty="0">
                          <a:solidFill>
                            <a:srgbClr val="FF0000"/>
                          </a:solidFill>
                          <a:effectLst/>
                          <a:latin typeface="Calibri" panose="020F0502020204030204" pitchFamily="34" charset="0"/>
                        </a:rPr>
                        <a:t> </a:t>
                      </a:r>
                    </a:p>
                  </a:txBody>
                  <a:tcPr marR="76200" marT="76200" marB="7620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t" latinLnBrk="0" hangingPunct="1">
                        <a:lnSpc>
                          <a:spcPct val="100000"/>
                        </a:lnSpc>
                        <a:spcBef>
                          <a:spcPts val="0"/>
                        </a:spcBef>
                        <a:spcAft>
                          <a:spcPts val="0"/>
                        </a:spcAft>
                        <a:buClrTx/>
                        <a:buSzTx/>
                        <a:buFont typeface="Arial" panose="020B0604020202020204" pitchFamily="34" charset="0"/>
                        <a:buNone/>
                        <a:tabLst/>
                        <a:defRPr/>
                      </a:pPr>
                      <a:r>
                        <a:rPr kumimoji="0" lang="el-GR" sz="1050"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rPr>
                        <a:t> </a:t>
                      </a:r>
                    </a:p>
                    <a:p>
                      <a:pPr marL="0" marR="0" lvl="0" indent="0" algn="ctr" defTabSz="914400" rtl="0" eaLnBrk="1" fontAlgn="t" latinLnBrk="0" hangingPunct="1">
                        <a:lnSpc>
                          <a:spcPct val="100000"/>
                        </a:lnSpc>
                        <a:spcBef>
                          <a:spcPts val="0"/>
                        </a:spcBef>
                        <a:spcAft>
                          <a:spcPts val="0"/>
                        </a:spcAft>
                        <a:buClrTx/>
                        <a:buSzTx/>
                        <a:buFont typeface="Arial" panose="020B0604020202020204" pitchFamily="34" charset="0"/>
                        <a:buNone/>
                        <a:tabLst/>
                        <a:defRPr/>
                      </a:pPr>
                      <a:r>
                        <a:rPr kumimoji="0" lang="el-GR" sz="1050"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rPr>
                        <a:t>Υπουργός</a:t>
                      </a:r>
                      <a:endParaRPr kumimoji="0" lang="el-GR" sz="1050" b="0" i="0" u="none" strike="noStrike" kern="1200" cap="none" spc="0" normalizeH="0" baseline="0" noProof="0" dirty="0">
                        <a:ln>
                          <a:noFill/>
                        </a:ln>
                        <a:solidFill>
                          <a:schemeClr val="tx1"/>
                        </a:solidFill>
                        <a:effectLst/>
                        <a:uLnTx/>
                        <a:uFillTx/>
                        <a:latin typeface="Calibri" panose="020F0502020204030204" pitchFamily="34" charset="0"/>
                        <a:ea typeface="+mn-ea"/>
                        <a:cs typeface="+mn-cs"/>
                      </a:endParaRPr>
                    </a:p>
                  </a:txBody>
                  <a:tcPr marR="76200" marT="76200" marB="762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457830557"/>
                  </a:ext>
                </a:extLst>
              </a:tr>
              <a:tr h="394838">
                <a:tc>
                  <a:txBody>
                    <a:bodyPr/>
                    <a:lstStyle/>
                    <a:p>
                      <a:pPr algn="ctr" fontAlgn="t"/>
                      <a:r>
                        <a:rPr lang="el-GR" sz="1200" b="0" dirty="0">
                          <a:solidFill>
                            <a:schemeClr val="tx1"/>
                          </a:solidFill>
                          <a:effectLst/>
                          <a:latin typeface="Calibri" panose="020F0502020204030204" pitchFamily="34" charset="0"/>
                        </a:rPr>
                        <a:t>1.4</a:t>
                      </a:r>
                      <a:endParaRPr lang="en-US" sz="1200" b="0" dirty="0">
                        <a:solidFill>
                          <a:schemeClr val="tx1"/>
                        </a:solidFill>
                        <a:effectLst/>
                        <a:latin typeface="Calibri" panose="020F0502020204030204" pitchFamily="34" charset="0"/>
                      </a:endParaRPr>
                    </a:p>
                  </a:txBody>
                  <a:tcPr marR="76200" marT="76200" marB="76200" anchor="ctr">
                    <a:lnL>
                      <a:noFill/>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fontAlgn="t"/>
                      <a:r>
                        <a:rPr lang="el-GR" sz="1200" b="1" dirty="0">
                          <a:solidFill>
                            <a:schemeClr val="tx1"/>
                          </a:solidFill>
                          <a:effectLst/>
                          <a:latin typeface="Calibri" panose="020F0502020204030204" pitchFamily="34" charset="0"/>
                        </a:rPr>
                        <a:t>Αναδιοργάνωση και Ορθολογική Στελέχωση</a:t>
                      </a:r>
                      <a:r>
                        <a:rPr lang="el-GR" sz="1200" b="1" baseline="0" dirty="0">
                          <a:solidFill>
                            <a:schemeClr val="tx1"/>
                          </a:solidFill>
                          <a:effectLst/>
                          <a:latin typeface="Calibri" panose="020F0502020204030204" pitchFamily="34" charset="0"/>
                        </a:rPr>
                        <a:t> </a:t>
                      </a:r>
                      <a:r>
                        <a:rPr lang="el-GR" sz="1200" b="1" dirty="0">
                          <a:solidFill>
                            <a:schemeClr val="tx1"/>
                          </a:solidFill>
                          <a:effectLst/>
                          <a:latin typeface="Calibri" panose="020F0502020204030204" pitchFamily="34" charset="0"/>
                        </a:rPr>
                        <a:t>Υπηρεσιών του Υπουργείου Δικαιοσύνης</a:t>
                      </a:r>
                    </a:p>
                  </a:txBody>
                  <a:tcPr marR="76200" marT="76200" marB="762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t" latinLnBrk="0" hangingPunct="1">
                        <a:lnSpc>
                          <a:spcPct val="100000"/>
                        </a:lnSpc>
                        <a:spcBef>
                          <a:spcPts val="0"/>
                        </a:spcBef>
                        <a:spcAft>
                          <a:spcPts val="0"/>
                        </a:spcAft>
                        <a:buClrTx/>
                        <a:buSzTx/>
                        <a:buFont typeface="Arial" panose="020B0604020202020204" pitchFamily="34" charset="0"/>
                        <a:buNone/>
                        <a:tabLst/>
                        <a:defRPr/>
                      </a:pPr>
                      <a:r>
                        <a:rPr kumimoji="0" lang="el-GR" sz="1050"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rPr>
                        <a:t>Υπηρεσιακή Γραμματέας</a:t>
                      </a:r>
                    </a:p>
                  </a:txBody>
                  <a:tcPr marR="76200" marT="76200" marB="762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52607050"/>
                  </a:ext>
                </a:extLst>
              </a:tr>
              <a:tr h="1173058">
                <a:tc>
                  <a:txBody>
                    <a:bodyPr/>
                    <a:lstStyle/>
                    <a:p>
                      <a:pPr algn="ctr" fontAlgn="t"/>
                      <a:r>
                        <a:rPr lang="el-GR" sz="1200" b="0" dirty="0">
                          <a:solidFill>
                            <a:schemeClr val="tx1"/>
                          </a:solidFill>
                          <a:effectLst/>
                          <a:latin typeface="Calibri" panose="020F0502020204030204" pitchFamily="34" charset="0"/>
                        </a:rPr>
                        <a:t>1.5</a:t>
                      </a:r>
                      <a:endParaRPr lang="en-US" sz="1200" b="0" dirty="0">
                        <a:solidFill>
                          <a:schemeClr val="tx1"/>
                        </a:solidFill>
                        <a:effectLst/>
                        <a:latin typeface="Calibri" panose="020F0502020204030204" pitchFamily="34" charset="0"/>
                      </a:endParaRPr>
                    </a:p>
                  </a:txBody>
                  <a:tcPr marR="76200" marT="76200" marB="76200" anchor="ctr">
                    <a:lnL>
                      <a:noFill/>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fontAlgn="t"/>
                      <a:r>
                        <a:rPr lang="el-GR" sz="1200" b="1" dirty="0">
                          <a:solidFill>
                            <a:schemeClr val="tx1"/>
                          </a:solidFill>
                          <a:effectLst/>
                          <a:latin typeface="Calibri" panose="020F0502020204030204" pitchFamily="34" charset="0"/>
                        </a:rPr>
                        <a:t>Αναδιάρθρωση και Αναδιοργάνωση Εταιρειών Προστασίας Ανηλίκων, Σπιτιών του Παιδιού</a:t>
                      </a:r>
                      <a:r>
                        <a:rPr lang="en-US" sz="1200" b="1" dirty="0">
                          <a:solidFill>
                            <a:schemeClr val="tx1"/>
                          </a:solidFill>
                          <a:effectLst/>
                          <a:latin typeface="Calibri" panose="020F0502020204030204" pitchFamily="34" charset="0"/>
                        </a:rPr>
                        <a:t> </a:t>
                      </a:r>
                      <a:r>
                        <a:rPr lang="el-GR" sz="1200" b="1" dirty="0">
                          <a:solidFill>
                            <a:schemeClr val="tx1"/>
                          </a:solidFill>
                          <a:effectLst/>
                          <a:latin typeface="Calibri" panose="020F0502020204030204" pitchFamily="34" charset="0"/>
                        </a:rPr>
                        <a:t>και των Υπηρεσιών Επιμελητών Ανηλίκων του Υπουργείου Δικαιοσύνης</a:t>
                      </a:r>
                      <a:r>
                        <a:rPr lang="el-GR" sz="1200" b="0" dirty="0">
                          <a:solidFill>
                            <a:schemeClr val="tx1"/>
                          </a:solidFill>
                          <a:effectLst/>
                          <a:latin typeface="Calibri" panose="020F0502020204030204" pitchFamily="34" charset="0"/>
                        </a:rPr>
                        <a:t>. </a:t>
                      </a:r>
                    </a:p>
                    <a:p>
                      <a:pPr algn="just" fontAlgn="t"/>
                      <a:r>
                        <a:rPr lang="el-GR" sz="1200" b="0" dirty="0">
                          <a:solidFill>
                            <a:schemeClr val="tx1"/>
                          </a:solidFill>
                          <a:effectLst/>
                          <a:latin typeface="Calibri" panose="020F0502020204030204" pitchFamily="34" charset="0"/>
                        </a:rPr>
                        <a:t>Έχει συσταθεί ειδική Επιτροπή για τη μελέτη της υφιστάμενης κατάστασης των Εταιρειών Προστασίας Ανηλίκων και την εισήγηση θεσμικών αλλαγών σχετικά με το νομοθετικό πλαίσιο λειτουργίας τους, την εκπαίδευση, επιμόρφωση και πρόσληψη κατάλληλου προσωπικού. Με την ολοκλήρωση του έργου της θα ακολουθήσει νέο νομοθετικό πλαίσιο για τις ΕΠΑ.</a:t>
                      </a:r>
                    </a:p>
                  </a:txBody>
                  <a:tcPr marR="76200" marT="76200" marB="7620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t" latinLnBrk="0" hangingPunct="1">
                        <a:lnSpc>
                          <a:spcPct val="100000"/>
                        </a:lnSpc>
                        <a:spcBef>
                          <a:spcPts val="0"/>
                        </a:spcBef>
                        <a:spcAft>
                          <a:spcPts val="0"/>
                        </a:spcAft>
                        <a:buClrTx/>
                        <a:buSzTx/>
                        <a:buFont typeface="Arial" panose="020B0604020202020204" pitchFamily="34" charset="0"/>
                        <a:buNone/>
                        <a:tabLst/>
                        <a:defRPr/>
                      </a:pPr>
                      <a:endParaRPr kumimoji="0" lang="el-GR" sz="1050"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endParaRPr>
                    </a:p>
                    <a:p>
                      <a:pPr marL="0" marR="0" lvl="0" indent="0" algn="ctr" defTabSz="914400" rtl="0" eaLnBrk="1" fontAlgn="t" latinLnBrk="0" hangingPunct="1">
                        <a:lnSpc>
                          <a:spcPct val="100000"/>
                        </a:lnSpc>
                        <a:spcBef>
                          <a:spcPts val="0"/>
                        </a:spcBef>
                        <a:spcAft>
                          <a:spcPts val="0"/>
                        </a:spcAft>
                        <a:buClrTx/>
                        <a:buSzTx/>
                        <a:buFont typeface="Arial" panose="020B0604020202020204" pitchFamily="34" charset="0"/>
                        <a:buNone/>
                        <a:tabLst/>
                        <a:defRPr/>
                      </a:pPr>
                      <a:r>
                        <a:rPr kumimoji="0" lang="el-GR" sz="1050"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rPr>
                        <a:t>Υπηρεσιακή Γραμματέας</a:t>
                      </a:r>
                    </a:p>
                  </a:txBody>
                  <a:tcPr marR="76200" marT="76200" marB="762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115935586"/>
                  </a:ext>
                </a:extLst>
              </a:tr>
            </a:tbl>
          </a:graphicData>
        </a:graphic>
      </p:graphicFrame>
      <p:sp>
        <p:nvSpPr>
          <p:cNvPr id="13" name="TextBox 12">
            <a:extLst>
              <a:ext uri="{FF2B5EF4-FFF2-40B4-BE49-F238E27FC236}">
                <a16:creationId xmlns:a16="http://schemas.microsoft.com/office/drawing/2014/main" id="{B5A03218-D222-4107-A6A0-22FA81E109CC}"/>
              </a:ext>
            </a:extLst>
          </p:cNvPr>
          <p:cNvSpPr txBox="1"/>
          <p:nvPr/>
        </p:nvSpPr>
        <p:spPr>
          <a:xfrm>
            <a:off x="943476" y="736488"/>
            <a:ext cx="9081368" cy="531148"/>
          </a:xfrm>
          <a:prstGeom prst="rect">
            <a:avLst/>
          </a:prstGeom>
          <a:noFill/>
        </p:spPr>
        <p:txBody>
          <a:bodyPr wrap="square" rtlCol="0" anchor="ctr">
            <a:noAutofit/>
          </a:bodyPr>
          <a:lstStyle/>
          <a:p>
            <a:pPr fontAlgn="base"/>
            <a:r>
              <a:rPr lang="el-GR" b="1" dirty="0">
                <a:solidFill>
                  <a:schemeClr val="accent1">
                    <a:lumMod val="50000"/>
                  </a:schemeClr>
                </a:solidFill>
              </a:rPr>
              <a:t>Στόχος 1: Ταχύτερη και αποτελεσματικότερη απονομή της Δικαιοσύνης  </a:t>
            </a:r>
            <a:endParaRPr lang="en-US" b="1" dirty="0">
              <a:solidFill>
                <a:schemeClr val="accent1">
                  <a:lumMod val="50000"/>
                </a:schemeClr>
              </a:solidFill>
            </a:endParaRPr>
          </a:p>
        </p:txBody>
      </p:sp>
    </p:spTree>
    <p:extLst>
      <p:ext uri="{BB962C8B-B14F-4D97-AF65-F5344CB8AC3E}">
        <p14:creationId xmlns:p14="http://schemas.microsoft.com/office/powerpoint/2010/main" val="34550898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1"/>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360" imgH="360" progId="TCLayout.ActiveDocument.1">
                  <p:embed/>
                </p:oleObj>
              </mc:Choice>
              <mc:Fallback>
                <p:oleObj name="think-cell Slide" r:id="rId4" imgW="360" imgH="360" progId="TCLayout.ActiveDocument.1">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Rectangle 4" hidden="1">
            <a:extLst>
              <a:ext uri="{FF2B5EF4-FFF2-40B4-BE49-F238E27FC236}">
                <a16:creationId xmlns:a16="http://schemas.microsoft.com/office/drawing/2014/main" id="{9EFD4C57-0FB5-4AC6-A9AE-F38A86DE2332}"/>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lnSpc>
                <a:spcPct val="90000"/>
              </a:lnSpc>
              <a:spcBef>
                <a:spcPct val="0"/>
              </a:spcBef>
              <a:spcAft>
                <a:spcPct val="0"/>
              </a:spcAft>
            </a:pPr>
            <a:endParaRPr lang="el-GR" sz="2400" b="1" dirty="0">
              <a:latin typeface="Calibri" panose="020F0502020204030204" pitchFamily="34" charset="0"/>
              <a:ea typeface="+mj-ea"/>
              <a:cs typeface="Calibri" panose="020F0502020204030204" pitchFamily="34" charset="0"/>
              <a:sym typeface="Arial" panose="020B0604020202020204" pitchFamily="34" charset="0"/>
            </a:endParaRPr>
          </a:p>
        </p:txBody>
      </p:sp>
      <p:sp>
        <p:nvSpPr>
          <p:cNvPr id="14" name="Title 1"/>
          <p:cNvSpPr>
            <a:spLocks noGrp="1"/>
          </p:cNvSpPr>
          <p:nvPr>
            <p:ph type="title"/>
          </p:nvPr>
        </p:nvSpPr>
        <p:spPr>
          <a:xfrm>
            <a:off x="1030710" y="46343"/>
            <a:ext cx="10515600" cy="530225"/>
          </a:xfrm>
        </p:spPr>
        <p:txBody>
          <a:bodyPr>
            <a:noAutofit/>
          </a:bodyPr>
          <a:lstStyle/>
          <a:p>
            <a:pPr>
              <a:spcBef>
                <a:spcPts val="600"/>
              </a:spcBef>
              <a:spcAft>
                <a:spcPts val="600"/>
              </a:spcAft>
            </a:pPr>
            <a:r>
              <a:rPr lang="el-GR" sz="2400" dirty="0"/>
              <a:t>Στόχου 1: Βασικά Έργα ανά δράση </a:t>
            </a:r>
            <a:endParaRPr lang="en-US" sz="2400" dirty="0">
              <a:solidFill>
                <a:srgbClr val="FF0000"/>
              </a:solidFill>
            </a:endParaRPr>
          </a:p>
        </p:txBody>
      </p:sp>
      <p:sp>
        <p:nvSpPr>
          <p:cNvPr id="7" name="Slide Number Placeholder 6"/>
          <p:cNvSpPr>
            <a:spLocks noGrp="1"/>
          </p:cNvSpPr>
          <p:nvPr>
            <p:ph type="sldNum" sz="quarter" idx="12"/>
          </p:nvPr>
        </p:nvSpPr>
        <p:spPr/>
        <p:txBody>
          <a:bodyPr/>
          <a:lstStyle/>
          <a:p>
            <a:fld id="{51543827-C2B0-46E7-89AA-B56A23F9ACD0}" type="slidenum">
              <a:rPr lang="en-US" smtClean="0"/>
              <a:pPr/>
              <a:t>12</a:t>
            </a:fld>
            <a:endParaRPr lang="en-US"/>
          </a:p>
        </p:txBody>
      </p:sp>
      <p:graphicFrame>
        <p:nvGraphicFramePr>
          <p:cNvPr id="8" name="Table 7">
            <a:extLst>
              <a:ext uri="{FF2B5EF4-FFF2-40B4-BE49-F238E27FC236}">
                <a16:creationId xmlns:a16="http://schemas.microsoft.com/office/drawing/2014/main" id="{E7514824-58BF-493B-8F1C-6B703FF1124F}"/>
              </a:ext>
            </a:extLst>
          </p:cNvPr>
          <p:cNvGraphicFramePr>
            <a:graphicFrameLocks noGrp="1"/>
          </p:cNvGraphicFramePr>
          <p:nvPr>
            <p:extLst>
              <p:ext uri="{D42A27DB-BD31-4B8C-83A1-F6EECF244321}">
                <p14:modId xmlns:p14="http://schemas.microsoft.com/office/powerpoint/2010/main" val="771310162"/>
              </p:ext>
            </p:extLst>
          </p:nvPr>
        </p:nvGraphicFramePr>
        <p:xfrm>
          <a:off x="1030710" y="1296840"/>
          <a:ext cx="10789309" cy="5079532"/>
        </p:xfrm>
        <a:graphic>
          <a:graphicData uri="http://schemas.openxmlformats.org/drawingml/2006/table">
            <a:tbl>
              <a:tblPr/>
              <a:tblGrid>
                <a:gridCol w="10789309">
                  <a:extLst>
                    <a:ext uri="{9D8B030D-6E8A-4147-A177-3AD203B41FA5}">
                      <a16:colId xmlns:a16="http://schemas.microsoft.com/office/drawing/2014/main" val="2501717556"/>
                    </a:ext>
                  </a:extLst>
                </a:gridCol>
              </a:tblGrid>
              <a:tr h="395932">
                <a:tc>
                  <a:txBody>
                    <a:bodyPr/>
                    <a:lstStyle/>
                    <a:p>
                      <a:pPr algn="ctr" fontAlgn="t"/>
                      <a:r>
                        <a:rPr lang="el-GR" sz="1400" b="1" dirty="0">
                          <a:solidFill>
                            <a:schemeClr val="tx1"/>
                          </a:solidFill>
                          <a:effectLst/>
                          <a:latin typeface="Calibri" panose="020F0502020204030204" pitchFamily="34" charset="0"/>
                          <a:cs typeface="Calibri" panose="020F0502020204030204" pitchFamily="34" charset="0"/>
                        </a:rPr>
                        <a:t>Έργο</a:t>
                      </a:r>
                      <a:endParaRPr lang="en-US" sz="1400" b="1" dirty="0">
                        <a:solidFill>
                          <a:schemeClr val="tx1"/>
                        </a:solidFill>
                        <a:effectLst/>
                        <a:latin typeface="Calibri" panose="020F0502020204030204" pitchFamily="34" charset="0"/>
                        <a:cs typeface="Calibri" panose="020F0502020204030204" pitchFamily="34" charset="0"/>
                      </a:endParaRPr>
                    </a:p>
                  </a:txBody>
                  <a:tcPr marR="76200" marT="76200" marB="76200" anchor="ctr">
                    <a:lnL>
                      <a:noFill/>
                    </a:lnL>
                    <a:lnR w="12700" cap="flat" cmpd="sng" algn="ctr">
                      <a:solidFill>
                        <a:schemeClr val="bg1">
                          <a:lumMod val="50000"/>
                        </a:schemeClr>
                      </a:solidFill>
                      <a:prstDash val="solid"/>
                      <a:round/>
                      <a:headEnd type="none" w="med" len="med"/>
                      <a:tailEnd type="none" w="med" len="med"/>
                    </a:lnR>
                    <a:lnT w="7620" cap="flat" cmpd="sng" algn="ctr">
                      <a:noFill/>
                      <a:prstDash val="solid"/>
                      <a:round/>
                      <a:headEnd type="none" w="med" len="med"/>
                      <a:tailEnd type="none" w="med" len="med"/>
                    </a:lnT>
                    <a:lnB w="285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0022131"/>
                  </a:ext>
                </a:extLst>
              </a:tr>
              <a:tr h="1016886">
                <a:tc>
                  <a:txBody>
                    <a:bodyPr/>
                    <a:lstStyle/>
                    <a:p>
                      <a:pPr fontAlgn="t"/>
                      <a:r>
                        <a:rPr lang="el-GR" sz="1200" b="1" dirty="0">
                          <a:solidFill>
                            <a:schemeClr val="tx1"/>
                          </a:solidFill>
                          <a:effectLst/>
                          <a:highlight>
                            <a:srgbClr val="FFFFFF"/>
                          </a:highlight>
                          <a:latin typeface="+mn-lt"/>
                        </a:rPr>
                        <a:t>Υιοθέτηση του νέου Κώδικα</a:t>
                      </a:r>
                      <a:r>
                        <a:rPr lang="el-GR" sz="1200" b="1" baseline="0" dirty="0">
                          <a:solidFill>
                            <a:schemeClr val="tx1"/>
                          </a:solidFill>
                          <a:effectLst/>
                          <a:highlight>
                            <a:srgbClr val="FFFFFF"/>
                          </a:highlight>
                          <a:latin typeface="+mn-lt"/>
                        </a:rPr>
                        <a:t> Οργάνωσης και Λειτουργίας Δικαστηρίων και Δικαστικών Λειτουργών</a:t>
                      </a:r>
                    </a:p>
                    <a:p>
                      <a:pPr marL="0" marR="0" lvl="0" indent="0" algn="l" defTabSz="914400" rtl="0" eaLnBrk="1" fontAlgn="t" latinLnBrk="0" hangingPunct="1">
                        <a:lnSpc>
                          <a:spcPct val="100000"/>
                        </a:lnSpc>
                        <a:spcBef>
                          <a:spcPts val="0"/>
                        </a:spcBef>
                        <a:spcAft>
                          <a:spcPts val="0"/>
                        </a:spcAft>
                        <a:buClrTx/>
                        <a:buSzTx/>
                        <a:buFontTx/>
                        <a:buNone/>
                        <a:tabLst/>
                        <a:defRPr/>
                      </a:pPr>
                      <a:r>
                        <a:rPr lang="el-GR" sz="1200" b="0" baseline="0" dirty="0">
                          <a:solidFill>
                            <a:schemeClr val="tx1"/>
                          </a:solidFill>
                          <a:effectLst/>
                          <a:highlight>
                            <a:srgbClr val="FFFFFF"/>
                          </a:highlight>
                          <a:latin typeface="Calibri" panose="020F0502020204030204" pitchFamily="34" charset="0"/>
                        </a:rPr>
                        <a:t>Μέσα από την ενίσχυση του θεσμικού κύρους των δικαστικών λειτουργών και της ανεξαρτησίας τους, του εκσυγχρονισμού των δικαστικών οργανωτικών σχηματισμών, καθώς και της ολοκλήρωσης της </a:t>
                      </a:r>
                      <a:r>
                        <a:rPr lang="el-GR" sz="1200" b="0" baseline="0" dirty="0" err="1">
                          <a:solidFill>
                            <a:schemeClr val="tx1"/>
                          </a:solidFill>
                          <a:effectLst/>
                          <a:highlight>
                            <a:srgbClr val="FFFFFF"/>
                          </a:highlight>
                          <a:latin typeface="Calibri" panose="020F0502020204030204" pitchFamily="34" charset="0"/>
                        </a:rPr>
                        <a:t>ψηφιοποίησης</a:t>
                      </a:r>
                      <a:r>
                        <a:rPr lang="el-GR" sz="1200" b="0" baseline="0" dirty="0">
                          <a:solidFill>
                            <a:schemeClr val="tx1"/>
                          </a:solidFill>
                          <a:effectLst/>
                          <a:highlight>
                            <a:srgbClr val="FFFFFF"/>
                          </a:highlight>
                          <a:latin typeface="Calibri" panose="020F0502020204030204" pitchFamily="34" charset="0"/>
                        </a:rPr>
                        <a:t> της οργάνωσης της δικαιοσύνης και της διαδικασίας απονομής της, ο εν λόγω Κώδικας αναμένεται ότι θα συμβάλει καταλυτικά στην εξάλειψη των δυσλειτουργιών που καθυστερούν την απονομή της Δικαιοσύνης και περιορίζουν την αποτελεσματικότητά της.</a:t>
                      </a:r>
                      <a:endParaRPr lang="el-GR" sz="1200" b="0" dirty="0">
                        <a:solidFill>
                          <a:schemeClr val="tx1"/>
                        </a:solidFill>
                        <a:effectLst/>
                        <a:highlight>
                          <a:srgbClr val="FFFFFF"/>
                        </a:highlight>
                        <a:latin typeface="Calibri" panose="020F0502020204030204" pitchFamily="34" charset="0"/>
                      </a:endParaRPr>
                    </a:p>
                    <a:p>
                      <a:pPr marL="0" marR="0" lvl="0" indent="0" algn="l" defTabSz="914400" rtl="0" eaLnBrk="1" fontAlgn="t" latinLnBrk="0" hangingPunct="1">
                        <a:lnSpc>
                          <a:spcPct val="100000"/>
                        </a:lnSpc>
                        <a:spcBef>
                          <a:spcPts val="0"/>
                        </a:spcBef>
                        <a:spcAft>
                          <a:spcPts val="0"/>
                        </a:spcAft>
                        <a:buClrTx/>
                        <a:buSzTx/>
                        <a:buFontTx/>
                        <a:buNone/>
                        <a:tabLst/>
                        <a:defRPr/>
                      </a:pPr>
                      <a:endParaRPr lang="el-GR" sz="1200" b="0" dirty="0">
                        <a:solidFill>
                          <a:schemeClr val="tx1"/>
                        </a:solidFill>
                        <a:effectLst/>
                        <a:highlight>
                          <a:srgbClr val="FFFFFF"/>
                        </a:highlight>
                        <a:latin typeface="Calibri" panose="020F0502020204030204" pitchFamily="34" charset="0"/>
                      </a:endParaRPr>
                    </a:p>
                  </a:txBody>
                  <a:tcPr marR="76200" marT="76200" marB="76200" anchor="ctr">
                    <a:lnL>
                      <a:noFill/>
                    </a:lnL>
                    <a:lnR w="12700" cap="flat" cmpd="sng" algn="ctr">
                      <a:solidFill>
                        <a:schemeClr val="bg1">
                          <a:lumMod val="50000"/>
                        </a:schemeClr>
                      </a:solidFill>
                      <a:prstDash val="solid"/>
                      <a:round/>
                      <a:headEnd type="none" w="med" len="med"/>
                      <a:tailEnd type="none" w="med" len="med"/>
                    </a:lnR>
                    <a:lnT w="28575"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73382977"/>
                  </a:ext>
                </a:extLst>
              </a:tr>
              <a:tr h="741600">
                <a:tc>
                  <a:txBody>
                    <a:bodyPr/>
                    <a:lstStyle/>
                    <a:p>
                      <a:pPr marL="0" marR="0" lvl="0" indent="0" algn="just" defTabSz="914400" rtl="0" eaLnBrk="1" fontAlgn="t" latinLnBrk="0" hangingPunct="1">
                        <a:lnSpc>
                          <a:spcPct val="100000"/>
                        </a:lnSpc>
                        <a:spcBef>
                          <a:spcPts val="0"/>
                        </a:spcBef>
                        <a:spcAft>
                          <a:spcPts val="0"/>
                        </a:spcAft>
                        <a:buClrTx/>
                        <a:buSzTx/>
                        <a:buFontTx/>
                        <a:buNone/>
                        <a:tabLst/>
                        <a:defRPr/>
                      </a:pPr>
                      <a:r>
                        <a:rPr kumimoji="0" lang="el-GR" sz="1200" b="1" i="0" u="none" strike="noStrike" kern="1200" cap="none" spc="0" normalizeH="0" baseline="0" noProof="0" dirty="0">
                          <a:ln>
                            <a:noFill/>
                          </a:ln>
                          <a:solidFill>
                            <a:prstClr val="black"/>
                          </a:solidFill>
                          <a:effectLst/>
                          <a:highlight>
                            <a:srgbClr val="FFFFFF"/>
                          </a:highlight>
                          <a:uLnTx/>
                          <a:uFillTx/>
                          <a:latin typeface="+mn-lt"/>
                          <a:ea typeface="+mn-ea"/>
                          <a:cs typeface="+mn-cs"/>
                        </a:rPr>
                        <a:t>Τροποποίηση του Κώδικα Πολιτικής Δικονομίας</a:t>
                      </a:r>
                      <a:endParaRPr kumimoji="0" lang="el-GR" sz="1200" b="0" i="0" u="none" strike="noStrike" kern="1200" cap="none" spc="0" normalizeH="0" baseline="0" noProof="0" dirty="0">
                        <a:ln>
                          <a:noFill/>
                        </a:ln>
                        <a:solidFill>
                          <a:prstClr val="black"/>
                        </a:solidFill>
                        <a:effectLst/>
                        <a:highlight>
                          <a:srgbClr val="FFFFFF"/>
                        </a:highlight>
                        <a:uLnTx/>
                        <a:uFillTx/>
                        <a:latin typeface="+mn-lt"/>
                        <a:ea typeface="+mn-ea"/>
                        <a:cs typeface="+mn-cs"/>
                      </a:endParaRPr>
                    </a:p>
                    <a:p>
                      <a:pPr marL="0" marR="0" lvl="0" indent="0" algn="just" defTabSz="914400" rtl="0" eaLnBrk="1" fontAlgn="t" latinLnBrk="0" hangingPunct="1">
                        <a:lnSpc>
                          <a:spcPct val="100000"/>
                        </a:lnSpc>
                        <a:spcBef>
                          <a:spcPts val="0"/>
                        </a:spcBef>
                        <a:spcAft>
                          <a:spcPts val="0"/>
                        </a:spcAft>
                        <a:buClrTx/>
                        <a:buSzTx/>
                        <a:buFontTx/>
                        <a:buNone/>
                        <a:tabLst/>
                        <a:defRPr/>
                      </a:pPr>
                      <a:r>
                        <a:rPr lang="el-GR" sz="1200" dirty="0">
                          <a:solidFill>
                            <a:schemeClr val="tx1"/>
                          </a:solidFill>
                          <a:highlight>
                            <a:srgbClr val="FFFFFF"/>
                          </a:highlight>
                        </a:rPr>
                        <a:t>Στον νέο Κώδικα ενσωματώνονται οι ψηφιακές δράσεις του Υπουργείου δικαιοσύνης ενώ παράλληλα εξετάζονται νέοι θεσμοί όπως η πιλοτική δίκη που θα επιταχύνει την απονομή της πολιτικής δικαιοσύνης.</a:t>
                      </a:r>
                      <a:endParaRPr kumimoji="0" lang="el-GR" sz="1200" b="0" i="0" u="none" strike="noStrike" kern="1200" cap="none" spc="0" normalizeH="0" baseline="0" noProof="0" dirty="0">
                        <a:ln>
                          <a:noFill/>
                        </a:ln>
                        <a:solidFill>
                          <a:schemeClr val="tx1"/>
                        </a:solidFill>
                        <a:effectLst/>
                        <a:highlight>
                          <a:srgbClr val="FFFFFF"/>
                        </a:highlight>
                        <a:uLnTx/>
                        <a:uFillTx/>
                        <a:latin typeface="Calibri" panose="020F0502020204030204" pitchFamily="34" charset="0"/>
                        <a:ea typeface="+mn-ea"/>
                        <a:cs typeface="+mn-cs"/>
                      </a:endParaRPr>
                    </a:p>
                  </a:txBody>
                  <a:tcPr marR="76200" marT="76200" marB="76200" anchor="ctr">
                    <a:lnL>
                      <a:noFill/>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842562">
                <a:tc>
                  <a:txBody>
                    <a:bodyPr/>
                    <a:lstStyle/>
                    <a:p>
                      <a:pPr marL="0" marR="0" lvl="0" indent="0" algn="just" defTabSz="914400" rtl="0" eaLnBrk="1" fontAlgn="t" latinLnBrk="0" hangingPunct="1">
                        <a:lnSpc>
                          <a:spcPct val="100000"/>
                        </a:lnSpc>
                        <a:spcBef>
                          <a:spcPts val="0"/>
                        </a:spcBef>
                        <a:spcAft>
                          <a:spcPts val="0"/>
                        </a:spcAft>
                        <a:buClrTx/>
                        <a:buSzTx/>
                        <a:buFontTx/>
                        <a:buNone/>
                        <a:tabLst/>
                        <a:defRPr/>
                      </a:pPr>
                      <a:r>
                        <a:rPr lang="el-GR" sz="1200" b="1" dirty="0">
                          <a:solidFill>
                            <a:schemeClr val="tx1"/>
                          </a:solidFill>
                          <a:effectLst/>
                          <a:highlight>
                            <a:srgbClr val="FFFFFF"/>
                          </a:highlight>
                          <a:latin typeface="+mn-lt"/>
                        </a:rPr>
                        <a:t>Αναμόρφωση Θεσμικού Πλαισίου Εθνικής Σχολής Δικαστών</a:t>
                      </a:r>
                    </a:p>
                    <a:p>
                      <a:pPr marL="0" marR="0" lvl="0" indent="0" algn="just" defTabSz="914400" rtl="0" eaLnBrk="1" fontAlgn="t" latinLnBrk="0" hangingPunct="1">
                        <a:lnSpc>
                          <a:spcPct val="100000"/>
                        </a:lnSpc>
                        <a:spcBef>
                          <a:spcPts val="0"/>
                        </a:spcBef>
                        <a:spcAft>
                          <a:spcPts val="0"/>
                        </a:spcAft>
                        <a:buClrTx/>
                        <a:buSzTx/>
                        <a:buFontTx/>
                        <a:buNone/>
                        <a:tabLst/>
                        <a:defRPr/>
                      </a:pPr>
                      <a:r>
                        <a:rPr lang="el-GR" sz="1200" b="0" dirty="0">
                          <a:solidFill>
                            <a:schemeClr val="tx1"/>
                          </a:solidFill>
                          <a:effectLst/>
                          <a:highlight>
                            <a:srgbClr val="FFFFFF"/>
                          </a:highlight>
                          <a:latin typeface="Calibri" panose="020F0502020204030204" pitchFamily="34" charset="0"/>
                        </a:rPr>
                        <a:t>Ο στρατηγικός επανασχεδιασμός της λειτουργίας της ΕΣΔΙ, μέσω νέων κριτηρίων εισαγωγής και επανεκτίμησης της πρακτικής άσκησης των σπουδαστών καθώς και της ένταξης νέων γνωστικών αντικειμένων προς την καλύτερη επιμόρφωση των νέων και των ήδη υπηρετούντων δικαστικών, αποτελεί καθοριστικό παράγοντα διασφάλισης της προσωπικής και λειτουργικής τους ανεξαρτησίας αλλά και διασφάλισης της ταχείας, ποιοτικής και αποτελεσματικής απονομής της δικαιοσύνης</a:t>
                      </a:r>
                      <a:r>
                        <a:rPr lang="el-GR" sz="1200" b="0" dirty="0">
                          <a:solidFill>
                            <a:schemeClr val="tx1"/>
                          </a:solidFill>
                          <a:effectLst/>
                          <a:highlight>
                            <a:srgbClr val="FFFFFF"/>
                          </a:highlight>
                          <a:latin typeface="+mn-lt"/>
                        </a:rPr>
                        <a:t>.</a:t>
                      </a:r>
                      <a:endParaRPr lang="en-US" sz="1200" b="0" dirty="0">
                        <a:solidFill>
                          <a:schemeClr val="tx1"/>
                        </a:solidFill>
                        <a:effectLst/>
                        <a:highlight>
                          <a:srgbClr val="FFFFFF"/>
                        </a:highlight>
                        <a:latin typeface="Calibri" panose="020F0502020204030204" pitchFamily="34" charset="0"/>
                      </a:endParaRPr>
                    </a:p>
                  </a:txBody>
                  <a:tcPr marR="76200" marT="76200" marB="76200" anchor="ctr">
                    <a:lnL>
                      <a:noFill/>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1191209">
                <a:tc>
                  <a:txBody>
                    <a:bodyPr/>
                    <a:lstStyle/>
                    <a:p>
                      <a:pPr marL="0" marR="0" lvl="0" indent="0" algn="just" defTabSz="914400" rtl="0" eaLnBrk="1" fontAlgn="t" latinLnBrk="0" hangingPunct="1">
                        <a:lnSpc>
                          <a:spcPct val="100000"/>
                        </a:lnSpc>
                        <a:spcBef>
                          <a:spcPts val="0"/>
                        </a:spcBef>
                        <a:spcAft>
                          <a:spcPts val="0"/>
                        </a:spcAft>
                        <a:buClrTx/>
                        <a:buSzTx/>
                        <a:buFontTx/>
                        <a:buNone/>
                        <a:tabLst/>
                        <a:defRPr/>
                      </a:pPr>
                      <a:r>
                        <a:rPr lang="el-GR" sz="1200" b="1" dirty="0">
                          <a:solidFill>
                            <a:schemeClr val="tx1"/>
                          </a:solidFill>
                          <a:effectLst/>
                          <a:highlight>
                            <a:srgbClr val="FFFFFF"/>
                          </a:highlight>
                          <a:latin typeface="+mn-lt"/>
                        </a:rPr>
                        <a:t>Υιοθέτηση </a:t>
                      </a:r>
                      <a:r>
                        <a:rPr lang="el-GR" sz="1200" b="1" dirty="0">
                          <a:solidFill>
                            <a:schemeClr val="tx1"/>
                          </a:solidFill>
                          <a:effectLst/>
                          <a:latin typeface="+mn-lt"/>
                        </a:rPr>
                        <a:t>του νέου Κώδικα Δικαστικών Υπαλλήλων</a:t>
                      </a:r>
                    </a:p>
                    <a:p>
                      <a:pPr marL="0" marR="0" lvl="0" indent="0" algn="just" defTabSz="914400" rtl="0" eaLnBrk="1" fontAlgn="t" latinLnBrk="0" hangingPunct="1">
                        <a:lnSpc>
                          <a:spcPct val="100000"/>
                        </a:lnSpc>
                        <a:spcBef>
                          <a:spcPts val="0"/>
                        </a:spcBef>
                        <a:spcAft>
                          <a:spcPts val="0"/>
                        </a:spcAft>
                        <a:buClrTx/>
                        <a:buSzTx/>
                        <a:buFontTx/>
                        <a:buNone/>
                        <a:tabLst/>
                        <a:defRPr/>
                      </a:pPr>
                      <a:r>
                        <a:rPr lang="el-GR" sz="1200" b="0" dirty="0">
                          <a:solidFill>
                            <a:schemeClr val="tx1"/>
                          </a:solidFill>
                          <a:effectLst/>
                          <a:latin typeface="Calibri" panose="020F0502020204030204" pitchFamily="34" charset="0"/>
                        </a:rPr>
                        <a:t>Με τις τροποποιήσεις του νέου Κώδικα Δικαστικών Υπαλλήλων, επιχειρείται η βελτίωση της λειτουργίας του συστήματος απονομής της Δικαιοσύνης, μέσω της διεύρυνσης, της αναβάθμισης και του εκσυγχρονισμού της διοικητικής υποστήριξης των δικαστηρίων και των τριών δικαιοδοσιών (πολιτικά, ποινικά, διοικητικά δικαστήρια). Στο πλαίσιο αυτό, οι δικαστικοί υπάλληλοι αντιμετωπίζονται ως ιδιαίτερη κατηγορία υπαλλήλων, λόγω της θεσμικής τους ιδιότητας ως αρωγών της ανεξάρτητης Δικαιοσύνης και των ειδικών συνταγματικών εγγυήσεων με τις οποίες αυτοί περιβάλλονται. Επίσης, επιχειρείται η υποστήριξη των δικαστηρίων μέσω της εξειδίκευσης των </a:t>
                      </a:r>
                      <a:r>
                        <a:rPr lang="el-GR" sz="1200" b="0" dirty="0">
                          <a:solidFill>
                            <a:schemeClr val="tx1"/>
                          </a:solidFill>
                          <a:effectLst/>
                          <a:highlight>
                            <a:srgbClr val="FFFFFF"/>
                          </a:highlight>
                          <a:latin typeface="Calibri" panose="020F0502020204030204" pitchFamily="34" charset="0"/>
                        </a:rPr>
                        <a:t>δικαστικών υπαλλήλων σε νέα, ιδιαίτερης σημασίας πεδία, όπως η νομική τεκμηρίωση, η επικοινωνία και οι διεθνείς σχέσεις.</a:t>
                      </a:r>
                    </a:p>
                  </a:txBody>
                  <a:tcPr marR="76200" marT="76200" marB="76200" anchor="ctr">
                    <a:lnL>
                      <a:noFill/>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715573132"/>
                  </a:ext>
                </a:extLst>
              </a:tr>
              <a:tr h="741600">
                <a:tc>
                  <a:txBody>
                    <a:bodyPr/>
                    <a:lstStyle/>
                    <a:p>
                      <a:pPr marL="0" marR="0" lvl="0" indent="0" algn="just" defTabSz="914400" rtl="0" eaLnBrk="1" fontAlgn="t" latinLnBrk="0" hangingPunct="1">
                        <a:lnSpc>
                          <a:spcPct val="100000"/>
                        </a:lnSpc>
                        <a:spcBef>
                          <a:spcPts val="0"/>
                        </a:spcBef>
                        <a:spcAft>
                          <a:spcPts val="0"/>
                        </a:spcAft>
                        <a:buClrTx/>
                        <a:buSzTx/>
                        <a:buFontTx/>
                        <a:buNone/>
                        <a:tabLst/>
                        <a:defRPr/>
                      </a:pPr>
                      <a:r>
                        <a:rPr kumimoji="0" lang="el-GR" sz="1200" b="1" i="0" u="none" strike="noStrike" kern="1200" cap="none" spc="0" normalizeH="0" baseline="0" noProof="0" dirty="0">
                          <a:ln>
                            <a:noFill/>
                          </a:ln>
                          <a:solidFill>
                            <a:schemeClr val="tx1"/>
                          </a:solidFill>
                          <a:effectLst/>
                          <a:uLnTx/>
                          <a:uFillTx/>
                          <a:latin typeface="+mn-lt"/>
                          <a:ea typeface="+mn-ea"/>
                          <a:cs typeface="Calibri" panose="020F0502020204030204" pitchFamily="34" charset="0"/>
                        </a:rPr>
                        <a:t>Δράσεις για την Ενίσχυση </a:t>
                      </a:r>
                      <a:r>
                        <a:rPr kumimoji="0" lang="el-GR" sz="1200" b="1" i="0" u="none" strike="noStrike" kern="1200" cap="none" spc="0" normalizeH="0" baseline="0" noProof="0" dirty="0">
                          <a:ln>
                            <a:noFill/>
                          </a:ln>
                          <a:solidFill>
                            <a:prstClr val="black"/>
                          </a:solidFill>
                          <a:effectLst/>
                          <a:uLnTx/>
                          <a:uFillTx/>
                          <a:latin typeface="+mn-lt"/>
                          <a:ea typeface="+mn-ea"/>
                          <a:cs typeface="Calibri" panose="020F0502020204030204" pitchFamily="34" charset="0"/>
                        </a:rPr>
                        <a:t>του θεσμού της Διαμεσολάβησης</a:t>
                      </a:r>
                    </a:p>
                    <a:p>
                      <a:pPr algn="just" fontAlgn="t"/>
                      <a:r>
                        <a:rPr lang="el-GR" sz="1200" b="0" dirty="0">
                          <a:solidFill>
                            <a:schemeClr val="tx1"/>
                          </a:solidFill>
                          <a:effectLst/>
                          <a:latin typeface="Calibri" panose="020F0502020204030204" pitchFamily="34" charset="0"/>
                        </a:rPr>
                        <a:t>Η υλοποίηση</a:t>
                      </a:r>
                      <a:r>
                        <a:rPr lang="el-GR" sz="1200" b="0" baseline="0" dirty="0">
                          <a:solidFill>
                            <a:schemeClr val="tx1"/>
                          </a:solidFill>
                          <a:effectLst/>
                          <a:latin typeface="Calibri" panose="020F0502020204030204" pitchFamily="34" charset="0"/>
                        </a:rPr>
                        <a:t> συνίσταται στη διοργάνωση επιμορφωτικών σεμιναρίων των εμπλεκόμενων επαγγελματιών και εκστρατεία ενημέρωσης προς τους νομικούς παραστάτες. </a:t>
                      </a:r>
                      <a:endParaRPr lang="el-GR" sz="1200" b="1" strike="sngStrike" dirty="0">
                        <a:solidFill>
                          <a:srgbClr val="FF0000"/>
                        </a:solidFill>
                        <a:effectLst/>
                        <a:latin typeface="Calibri" panose="020F0502020204030204" pitchFamily="34" charset="0"/>
                      </a:endParaRPr>
                    </a:p>
                  </a:txBody>
                  <a:tcPr marR="76200" marT="76200" marB="76200" anchor="ctr">
                    <a:lnL>
                      <a:noFill/>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434589494"/>
                  </a:ext>
                </a:extLst>
              </a:tr>
            </a:tbl>
          </a:graphicData>
        </a:graphic>
      </p:graphicFrame>
      <p:grpSp>
        <p:nvGrpSpPr>
          <p:cNvPr id="18" name="17 - Ομάδα"/>
          <p:cNvGrpSpPr/>
          <p:nvPr/>
        </p:nvGrpSpPr>
        <p:grpSpPr>
          <a:xfrm>
            <a:off x="906885" y="728969"/>
            <a:ext cx="10944225" cy="609599"/>
            <a:chOff x="781050" y="1318675"/>
            <a:chExt cx="10944225" cy="548225"/>
          </a:xfrm>
        </p:grpSpPr>
        <p:sp>
          <p:nvSpPr>
            <p:cNvPr id="16" name="Rectangle 15">
              <a:extLst>
                <a:ext uri="{FF2B5EF4-FFF2-40B4-BE49-F238E27FC236}">
                  <a16:creationId xmlns:a16="http://schemas.microsoft.com/office/drawing/2014/main" id="{8BD5B4F2-C235-4C83-A741-2C6246655DA3}"/>
                </a:ext>
              </a:extLst>
            </p:cNvPr>
            <p:cNvSpPr/>
            <p:nvPr/>
          </p:nvSpPr>
          <p:spPr>
            <a:xfrm>
              <a:off x="1381125" y="1318675"/>
              <a:ext cx="10344150" cy="548225"/>
            </a:xfrm>
            <a:prstGeom prst="rect">
              <a:avLst/>
            </a:prstGeom>
            <a:solidFill>
              <a:schemeClr val="bg1">
                <a:lumMod val="85000"/>
              </a:schemeClr>
            </a:solidFill>
            <a:ln>
              <a:noFill/>
            </a:ln>
          </p:spPr>
          <p:txBody>
            <a:bodyPr wrap="square" anchor="ctr">
              <a:noAutofit/>
            </a:bodyPr>
            <a:lstStyle/>
            <a:p>
              <a:pPr marL="355600" fontAlgn="base">
                <a:spcAft>
                  <a:spcPts val="600"/>
                </a:spcAft>
              </a:pPr>
              <a:r>
                <a:rPr lang="el-GR" sz="1200" b="1" dirty="0">
                  <a:solidFill>
                    <a:schemeClr val="accent1">
                      <a:lumMod val="50000"/>
                    </a:schemeClr>
                  </a:solidFill>
                </a:rPr>
                <a:t>Επιτάχυνση και Ποιοτική Αναβάθμιση του Συστήματος Απονομής της Δικαιοσύνης</a:t>
              </a:r>
            </a:p>
          </p:txBody>
        </p:sp>
        <p:sp>
          <p:nvSpPr>
            <p:cNvPr id="17" name="Rectangle 16">
              <a:extLst>
                <a:ext uri="{FF2B5EF4-FFF2-40B4-BE49-F238E27FC236}">
                  <a16:creationId xmlns:a16="http://schemas.microsoft.com/office/drawing/2014/main" id="{CCF03965-DDDF-441F-88AB-5154EF0CF8AB}"/>
                </a:ext>
              </a:extLst>
            </p:cNvPr>
            <p:cNvSpPr/>
            <p:nvPr/>
          </p:nvSpPr>
          <p:spPr>
            <a:xfrm>
              <a:off x="781050" y="1318675"/>
              <a:ext cx="586539" cy="529175"/>
            </a:xfrm>
            <a:prstGeom prst="rect">
              <a:avLst/>
            </a:prstGeom>
            <a:solidFill>
              <a:srgbClr val="3462AB"/>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ct val="150000"/>
                </a:lnSpc>
              </a:pPr>
              <a:r>
                <a:rPr lang="el-GR" sz="1200" b="1" dirty="0">
                  <a:solidFill>
                    <a:schemeClr val="bg1"/>
                  </a:solidFill>
                  <a:latin typeface="Calibri" panose="020F0502020204030204" pitchFamily="34" charset="0"/>
                  <a:cs typeface="Calibri" panose="020F0502020204030204" pitchFamily="34" charset="0"/>
                </a:rPr>
                <a:t>1.1</a:t>
              </a:r>
              <a:endParaRPr lang="en-US" sz="1200" b="1" dirty="0">
                <a:solidFill>
                  <a:schemeClr val="bg1"/>
                </a:solidFill>
                <a:latin typeface="Calibri" panose="020F0502020204030204" pitchFamily="34" charset="0"/>
                <a:cs typeface="Calibri" panose="020F0502020204030204" pitchFamily="34" charset="0"/>
              </a:endParaRPr>
            </a:p>
          </p:txBody>
        </p:sp>
      </p:grpSp>
      <p:sp>
        <p:nvSpPr>
          <p:cNvPr id="19" name="Right Triangle 18">
            <a:extLst>
              <a:ext uri="{FF2B5EF4-FFF2-40B4-BE49-F238E27FC236}">
                <a16:creationId xmlns:a16="http://schemas.microsoft.com/office/drawing/2014/main" id="{BD3DF2BB-1D9D-483A-81D8-D4D280A4242C}"/>
              </a:ext>
            </a:extLst>
          </p:cNvPr>
          <p:cNvSpPr/>
          <p:nvPr/>
        </p:nvSpPr>
        <p:spPr>
          <a:xfrm>
            <a:off x="677626" y="117769"/>
            <a:ext cx="457200" cy="412279"/>
          </a:xfrm>
          <a:prstGeom prst="rtTriangle">
            <a:avLst/>
          </a:prstGeom>
          <a:solidFill>
            <a:srgbClr val="3462A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endParaRPr lang="en-US" sz="1200" i="1"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0884595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1"/>
            </p:custDataLst>
            <p:extLst>
              <p:ext uri="{D42A27DB-BD31-4B8C-83A1-F6EECF244321}">
                <p14:modId xmlns:p14="http://schemas.microsoft.com/office/powerpoint/2010/main" val="2382088149"/>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5" imgW="360" imgH="360" progId="TCLayout.ActiveDocument.1">
                  <p:embed/>
                </p:oleObj>
              </mc:Choice>
              <mc:Fallback>
                <p:oleObj name="think-cell Slide" r:id="rId5" imgW="360" imgH="360" progId="TCLayout.ActiveDocument.1">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Rectangle 4" hidden="1">
            <a:extLst>
              <a:ext uri="{FF2B5EF4-FFF2-40B4-BE49-F238E27FC236}">
                <a16:creationId xmlns:a16="http://schemas.microsoft.com/office/drawing/2014/main" id="{9EFD4C57-0FB5-4AC6-A9AE-F38A86DE2332}"/>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lnSpc>
                <a:spcPct val="90000"/>
              </a:lnSpc>
              <a:spcBef>
                <a:spcPct val="0"/>
              </a:spcBef>
              <a:spcAft>
                <a:spcPct val="0"/>
              </a:spcAft>
            </a:pPr>
            <a:endParaRPr lang="el-GR" sz="2400" b="1" dirty="0">
              <a:latin typeface="Calibri" panose="020F0502020204030204" pitchFamily="34" charset="0"/>
              <a:ea typeface="+mj-ea"/>
              <a:cs typeface="Calibri" panose="020F0502020204030204" pitchFamily="34" charset="0"/>
              <a:sym typeface="Arial" panose="020B0604020202020204" pitchFamily="34" charset="0"/>
            </a:endParaRPr>
          </a:p>
        </p:txBody>
      </p:sp>
      <p:sp>
        <p:nvSpPr>
          <p:cNvPr id="14" name="Title 1"/>
          <p:cNvSpPr>
            <a:spLocks noGrp="1"/>
          </p:cNvSpPr>
          <p:nvPr>
            <p:ph type="title"/>
          </p:nvPr>
        </p:nvSpPr>
        <p:spPr>
          <a:xfrm>
            <a:off x="904875" y="121844"/>
            <a:ext cx="10515600" cy="530225"/>
          </a:xfrm>
        </p:spPr>
        <p:txBody>
          <a:bodyPr>
            <a:noAutofit/>
          </a:bodyPr>
          <a:lstStyle/>
          <a:p>
            <a:pPr>
              <a:spcBef>
                <a:spcPts val="600"/>
              </a:spcBef>
              <a:spcAft>
                <a:spcPts val="600"/>
              </a:spcAft>
            </a:pPr>
            <a:r>
              <a:rPr lang="el-GR" sz="2400" dirty="0"/>
              <a:t>Στόχου 1: Βασικά Έργα ανά δράση</a:t>
            </a:r>
            <a:endParaRPr lang="en-US" sz="2400" dirty="0">
              <a:solidFill>
                <a:srgbClr val="FF0000"/>
              </a:solidFill>
            </a:endParaRPr>
          </a:p>
        </p:txBody>
      </p:sp>
      <p:graphicFrame>
        <p:nvGraphicFramePr>
          <p:cNvPr id="8" name="Table 7">
            <a:extLst>
              <a:ext uri="{FF2B5EF4-FFF2-40B4-BE49-F238E27FC236}">
                <a16:creationId xmlns:a16="http://schemas.microsoft.com/office/drawing/2014/main" id="{E7514824-58BF-493B-8F1C-6B703FF1124F}"/>
              </a:ext>
            </a:extLst>
          </p:cNvPr>
          <p:cNvGraphicFramePr>
            <a:graphicFrameLocks noGrp="1"/>
          </p:cNvGraphicFramePr>
          <p:nvPr>
            <p:extLst>
              <p:ext uri="{D42A27DB-BD31-4B8C-83A1-F6EECF244321}">
                <p14:modId xmlns:p14="http://schemas.microsoft.com/office/powerpoint/2010/main" val="1484006777"/>
              </p:ext>
            </p:extLst>
          </p:nvPr>
        </p:nvGraphicFramePr>
        <p:xfrm>
          <a:off x="926907" y="1173790"/>
          <a:ext cx="10944223" cy="2847467"/>
        </p:xfrm>
        <a:graphic>
          <a:graphicData uri="http://schemas.openxmlformats.org/drawingml/2006/table">
            <a:tbl>
              <a:tblPr/>
              <a:tblGrid>
                <a:gridCol w="10944223">
                  <a:extLst>
                    <a:ext uri="{9D8B030D-6E8A-4147-A177-3AD203B41FA5}">
                      <a16:colId xmlns:a16="http://schemas.microsoft.com/office/drawing/2014/main" val="2501717556"/>
                    </a:ext>
                  </a:extLst>
                </a:gridCol>
              </a:tblGrid>
              <a:tr h="359209">
                <a:tc>
                  <a:txBody>
                    <a:bodyPr/>
                    <a:lstStyle/>
                    <a:p>
                      <a:pPr algn="ctr" fontAlgn="t"/>
                      <a:r>
                        <a:rPr lang="el-GR" sz="1400" b="1" dirty="0">
                          <a:solidFill>
                            <a:schemeClr val="tx1"/>
                          </a:solidFill>
                          <a:effectLst/>
                          <a:latin typeface="Calibri" panose="020F0502020204030204" pitchFamily="34" charset="0"/>
                          <a:cs typeface="Calibri" panose="020F0502020204030204" pitchFamily="34" charset="0"/>
                        </a:rPr>
                        <a:t>Έργο</a:t>
                      </a:r>
                      <a:endParaRPr lang="en-US" sz="1400" b="1" dirty="0">
                        <a:solidFill>
                          <a:schemeClr val="tx1"/>
                        </a:solidFill>
                        <a:effectLst/>
                        <a:latin typeface="Calibri" panose="020F0502020204030204" pitchFamily="34" charset="0"/>
                        <a:cs typeface="Calibri" panose="020F0502020204030204" pitchFamily="34" charset="0"/>
                      </a:endParaRPr>
                    </a:p>
                  </a:txBody>
                  <a:tcPr marR="76200" marT="76200" marB="76200" anchor="ctr">
                    <a:lnL>
                      <a:noFill/>
                    </a:lnL>
                    <a:lnR w="12700" cap="flat" cmpd="sng" algn="ctr">
                      <a:solidFill>
                        <a:schemeClr val="bg1">
                          <a:lumMod val="50000"/>
                        </a:schemeClr>
                      </a:solidFill>
                      <a:prstDash val="solid"/>
                      <a:round/>
                      <a:headEnd type="none" w="med" len="med"/>
                      <a:tailEnd type="none" w="med" len="med"/>
                    </a:lnR>
                    <a:lnT w="7620" cap="flat" cmpd="sng" algn="ctr">
                      <a:noFill/>
                      <a:prstDash val="solid"/>
                      <a:round/>
                      <a:headEnd type="none" w="med" len="med"/>
                      <a:tailEnd type="none" w="med" len="med"/>
                    </a:lnT>
                    <a:lnB w="285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0022131"/>
                  </a:ext>
                </a:extLst>
              </a:tr>
              <a:tr h="868088">
                <a:tc>
                  <a:txBody>
                    <a:bodyPr/>
                    <a:lstStyle/>
                    <a:p>
                      <a:pPr algn="just" fontAlgn="t"/>
                      <a:r>
                        <a:rPr lang="el-GR" sz="1200" b="1" dirty="0">
                          <a:solidFill>
                            <a:schemeClr val="tx1"/>
                          </a:solidFill>
                          <a:effectLst/>
                          <a:latin typeface="Calibri" panose="020F0502020204030204" pitchFamily="34" charset="0"/>
                          <a:cs typeface="Calibri" panose="020F0502020204030204" pitchFamily="34" charset="0"/>
                        </a:rPr>
                        <a:t>Ολοκληρωμένο Σύστημα Διαχείρισης Υποθέσεων για την Πολιτική και Ποινική Δικαιοσύνη (ΟΣΔΔΥ-ΠΠ Β’ Φάση) </a:t>
                      </a:r>
                    </a:p>
                    <a:p>
                      <a:pPr algn="just" fontAlgn="t"/>
                      <a:r>
                        <a:rPr lang="el-GR" sz="1200" b="0" dirty="0">
                          <a:solidFill>
                            <a:schemeClr val="tx1"/>
                          </a:solidFill>
                          <a:effectLst/>
                          <a:latin typeface="Calibri" panose="020F0502020204030204" pitchFamily="34" charset="0"/>
                          <a:cs typeface="Calibri" panose="020F0502020204030204" pitchFamily="34" charset="0"/>
                        </a:rPr>
                        <a:t>Πρόκειται για τη</a:t>
                      </a:r>
                      <a:r>
                        <a:rPr lang="el-GR" sz="1200" b="0" baseline="0" dirty="0">
                          <a:solidFill>
                            <a:schemeClr val="tx1"/>
                          </a:solidFill>
                          <a:effectLst/>
                          <a:latin typeface="Calibri" panose="020F0502020204030204" pitchFamily="34" charset="0"/>
                          <a:cs typeface="Calibri" panose="020F0502020204030204" pitchFamily="34" charset="0"/>
                        </a:rPr>
                        <a:t> ψηφιοποίηση των αρχείων και δεδομένων των Δικαστηρίων της χώρας, καθώς και τη ψηφιοποίηση</a:t>
                      </a:r>
                      <a:r>
                        <a:rPr lang="el-GR" sz="1200" b="0" dirty="0">
                          <a:solidFill>
                            <a:schemeClr val="tx1"/>
                          </a:solidFill>
                          <a:effectLst/>
                          <a:latin typeface="Calibri" panose="020F0502020204030204" pitchFamily="34" charset="0"/>
                          <a:cs typeface="Calibri" panose="020F0502020204030204" pitchFamily="34" charset="0"/>
                        </a:rPr>
                        <a:t> όλης της δικαστικής διαδικασίας στα πολιτικά και ποινικά δικαστήρια και εισαγγελίες όλης της χώρας για την Πολιτική και Ποινική Δικαιοσύνη που θα εξυπηρετεί επιχειρησιακά δικαστικούς και διοικητικούς υπαλλήλους. Επίκεινται η διαγωνιστική</a:t>
                      </a:r>
                      <a:r>
                        <a:rPr lang="el-GR" sz="1200" b="0" baseline="0" dirty="0">
                          <a:solidFill>
                            <a:schemeClr val="tx1"/>
                          </a:solidFill>
                          <a:effectLst/>
                          <a:latin typeface="Calibri" panose="020F0502020204030204" pitchFamily="34" charset="0"/>
                          <a:cs typeface="Calibri" panose="020F0502020204030204" pitchFamily="34" charset="0"/>
                        </a:rPr>
                        <a:t> διαδικασία, η υπογραφή της Σύμβασης και η υλοποίηση του έργου</a:t>
                      </a:r>
                      <a:r>
                        <a:rPr lang="el-GR" sz="1000" b="0" baseline="0" dirty="0">
                          <a:solidFill>
                            <a:schemeClr val="tx1"/>
                          </a:solidFill>
                          <a:effectLst/>
                          <a:latin typeface="Calibri" panose="020F0502020204030204" pitchFamily="34" charset="0"/>
                          <a:cs typeface="Calibri" panose="020F0502020204030204" pitchFamily="34" charset="0"/>
                        </a:rPr>
                        <a:t>.</a:t>
                      </a:r>
                      <a:endParaRPr lang="el-GR" sz="1200" b="0" baseline="0" dirty="0">
                        <a:solidFill>
                          <a:schemeClr val="tx1"/>
                        </a:solidFill>
                        <a:effectLst/>
                        <a:latin typeface="Calibri" panose="020F0502020204030204" pitchFamily="34" charset="0"/>
                        <a:cs typeface="Calibri" panose="020F0502020204030204" pitchFamily="34" charset="0"/>
                      </a:endParaRPr>
                    </a:p>
                  </a:txBody>
                  <a:tcPr marR="76200" marT="76200" marB="76200" anchor="ctr">
                    <a:lnL>
                      <a:noFill/>
                    </a:lnL>
                    <a:lnR w="12700" cap="flat" cmpd="sng" algn="ctr">
                      <a:solidFill>
                        <a:schemeClr val="bg1">
                          <a:lumMod val="50000"/>
                        </a:schemeClr>
                      </a:solidFill>
                      <a:prstDash val="solid"/>
                      <a:round/>
                      <a:headEnd type="none" w="med" len="med"/>
                      <a:tailEnd type="none" w="med" len="med"/>
                    </a:lnR>
                    <a:lnT w="28575" cap="flat" cmpd="sng" algn="ctr">
                      <a:solidFill>
                        <a:schemeClr val="bg1">
                          <a:lumMod val="50000"/>
                        </a:schemeClr>
                      </a:solidFill>
                      <a:prstDash val="solid"/>
                      <a:round/>
                      <a:headEnd type="none" w="med" len="med"/>
                      <a:tailEnd type="none" w="med" len="med"/>
                    </a:lnT>
                    <a:lnB w="285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63745"/>
                  </a:ext>
                </a:extLst>
              </a:tr>
              <a:tr h="521476">
                <a:tc>
                  <a:txBody>
                    <a:bodyPr/>
                    <a:lstStyle/>
                    <a:p>
                      <a:pPr algn="just">
                        <a:lnSpc>
                          <a:spcPct val="107000"/>
                        </a:lnSpc>
                        <a:spcAft>
                          <a:spcPts val="0"/>
                        </a:spcAft>
                      </a:pPr>
                      <a:r>
                        <a:rPr lang="el-GR" sz="1200" b="1" dirty="0">
                          <a:effectLst/>
                          <a:latin typeface="Calibri" panose="020F0502020204030204" pitchFamily="34" charset="0"/>
                          <a:ea typeface="Calibri" panose="020F0502020204030204" pitchFamily="34" charset="0"/>
                          <a:cs typeface="Calibri" panose="020F0502020204030204" pitchFamily="34" charset="0"/>
                        </a:rPr>
                        <a:t>Δημιουργία Ηλεκτρονικού Μητρώου Αφερεγγυότητας και διασύνδεση με το ΓΕΜΗ και με άλλα μητρώα της Ευρωπαϊκής Ένωσης</a:t>
                      </a:r>
                    </a:p>
                    <a:p>
                      <a:pPr algn="just" fontAlgn="t"/>
                      <a:r>
                        <a:rPr lang="el-GR" sz="1200" b="0" dirty="0">
                          <a:solidFill>
                            <a:schemeClr val="tx1"/>
                          </a:solidFill>
                          <a:effectLst/>
                          <a:latin typeface="Calibri" panose="020F0502020204030204" pitchFamily="34" charset="0"/>
                        </a:rPr>
                        <a:t>Το έργο αφορά σε ο</a:t>
                      </a:r>
                      <a:r>
                        <a:rPr lang="el-GR" sz="1200" b="0" baseline="0" dirty="0">
                          <a:solidFill>
                            <a:schemeClr val="tx1"/>
                          </a:solidFill>
                          <a:effectLst/>
                          <a:latin typeface="Calibri" panose="020F0502020204030204" pitchFamily="34" charset="0"/>
                        </a:rPr>
                        <a:t>λοκλήρωση κατάρτισης τευχών διακήρυξης υποέργων – Διαβούλευση – Διαγωνιστική Διαδικασία - Υπογραφή Σύμβασης - Υλοποίηση</a:t>
                      </a:r>
                      <a:endParaRPr lang="el-GR" sz="1200" b="0" dirty="0">
                        <a:solidFill>
                          <a:schemeClr val="tx1"/>
                        </a:solidFill>
                        <a:effectLst/>
                        <a:latin typeface="Calibri" panose="020F0502020204030204" pitchFamily="34" charset="0"/>
                      </a:endParaRPr>
                    </a:p>
                  </a:txBody>
                  <a:tcPr marR="76200" marT="76200" marB="76200" anchor="ctr">
                    <a:lnL>
                      <a:noFill/>
                    </a:lnL>
                    <a:lnR w="12700" cap="flat" cmpd="sng" algn="ctr">
                      <a:solidFill>
                        <a:schemeClr val="bg1">
                          <a:lumMod val="50000"/>
                        </a:schemeClr>
                      </a:solidFill>
                      <a:prstDash val="solid"/>
                      <a:round/>
                      <a:headEnd type="none" w="med" len="med"/>
                      <a:tailEnd type="none" w="med" len="med"/>
                    </a:lnR>
                    <a:lnT w="28575" cap="flat" cmpd="sng" algn="ctr">
                      <a:solidFill>
                        <a:schemeClr val="bg1">
                          <a:lumMod val="50000"/>
                        </a:schemeClr>
                      </a:solidFill>
                      <a:prstDash val="solid"/>
                      <a:round/>
                      <a:headEnd type="none" w="med" len="med"/>
                      <a:tailEnd type="none" w="med" len="med"/>
                    </a:lnT>
                    <a:lnB w="285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25088796"/>
                  </a:ext>
                </a:extLst>
              </a:tr>
              <a:tr h="1047692">
                <a:tc>
                  <a:txBody>
                    <a:bodyPr/>
                    <a:lstStyle/>
                    <a:p>
                      <a:pPr algn="just" fontAlgn="t"/>
                      <a:r>
                        <a:rPr lang="el-GR" sz="1200" b="1" dirty="0">
                          <a:solidFill>
                            <a:schemeClr val="tx1"/>
                          </a:solidFill>
                          <a:effectLst/>
                          <a:latin typeface="Calibri" panose="020F0502020204030204" pitchFamily="34" charset="0"/>
                          <a:cs typeface="Calibri" panose="020F0502020204030204" pitchFamily="34" charset="0"/>
                        </a:rPr>
                        <a:t>Ηλεκτρονική</a:t>
                      </a:r>
                      <a:r>
                        <a:rPr lang="el-GR" sz="1200" b="1" baseline="0" dirty="0">
                          <a:solidFill>
                            <a:schemeClr val="tx1"/>
                          </a:solidFill>
                          <a:effectLst/>
                          <a:latin typeface="Calibri" panose="020F0502020204030204" pitchFamily="34" charset="0"/>
                          <a:cs typeface="Calibri" panose="020F0502020204030204" pitchFamily="34" charset="0"/>
                        </a:rPr>
                        <a:t> κατάθεση δικογράφων</a:t>
                      </a:r>
                      <a:endParaRPr lang="el-GR" sz="1200" b="1" dirty="0">
                        <a:solidFill>
                          <a:schemeClr val="tx1"/>
                        </a:solidFill>
                        <a:effectLst/>
                        <a:latin typeface="Calibri" panose="020F0502020204030204" pitchFamily="34" charset="0"/>
                        <a:cs typeface="Calibri" panose="020F0502020204030204" pitchFamily="34" charset="0"/>
                      </a:endParaRPr>
                    </a:p>
                    <a:p>
                      <a:pPr algn="just" fontAlgn="t"/>
                      <a:r>
                        <a:rPr lang="el-GR" sz="1200" b="0" dirty="0">
                          <a:solidFill>
                            <a:schemeClr val="tx1"/>
                          </a:solidFill>
                          <a:effectLst/>
                          <a:latin typeface="Calibri" panose="020F0502020204030204" pitchFamily="34" charset="0"/>
                          <a:cs typeface="Calibri" panose="020F0502020204030204" pitchFamily="34" charset="0"/>
                        </a:rPr>
                        <a:t>Το έργο στοχεύει στην αναβάθμιση και επέκταση της υφιστάμενης διαδικασίας ηλεκτρονικής υποβολής δικογράφων, στα δικαστήρια όλων των βαθμών δικαιοδοσίας και στην ένταξη όλων των διαδικασιών που αφορούν την  διαχείριση ιδιωτικού χρέους (μέσω αναδιάρθρωσης ή εκκαθάρισης) τόσο των φυσικών προσώπων/νοικοκυριών όσο και των νομικών προσώπων/εμπόρων. Η επέκταση και η απλοποίηση της διαδικασίας της ηλεκτρονικής υποβολής θα έχει ως αποτέλεσμα τη βελτίωση της ροής των εργασιών και την αποτελεσματικότητα των δικαστικών διαδικασιών.</a:t>
                      </a:r>
                    </a:p>
                  </a:txBody>
                  <a:tcPr marR="76200" marT="76200" marB="76200" anchor="ctr">
                    <a:lnL>
                      <a:noFill/>
                    </a:lnL>
                    <a:lnR w="12700" cap="flat" cmpd="sng" algn="ctr">
                      <a:solidFill>
                        <a:schemeClr val="bg1">
                          <a:lumMod val="50000"/>
                        </a:schemeClr>
                      </a:solidFill>
                      <a:prstDash val="solid"/>
                      <a:round/>
                      <a:headEnd type="none" w="med" len="med"/>
                      <a:tailEnd type="none" w="med" len="med"/>
                    </a:lnR>
                    <a:lnT w="28575" cap="flat" cmpd="sng" algn="ctr">
                      <a:solidFill>
                        <a:schemeClr val="bg1">
                          <a:lumMod val="50000"/>
                        </a:schemeClr>
                      </a:solidFill>
                      <a:prstDash val="solid"/>
                      <a:round/>
                      <a:headEnd type="none" w="med" len="med"/>
                      <a:tailEnd type="none" w="med" len="med"/>
                    </a:lnT>
                    <a:lnB w="285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278912329"/>
                  </a:ext>
                </a:extLst>
              </a:tr>
            </a:tbl>
          </a:graphicData>
        </a:graphic>
      </p:graphicFrame>
      <p:sp>
        <p:nvSpPr>
          <p:cNvPr id="19" name="Right Triangle 18">
            <a:extLst>
              <a:ext uri="{FF2B5EF4-FFF2-40B4-BE49-F238E27FC236}">
                <a16:creationId xmlns:a16="http://schemas.microsoft.com/office/drawing/2014/main" id="{BD3DF2BB-1D9D-483A-81D8-D4D280A4242C}"/>
              </a:ext>
            </a:extLst>
          </p:cNvPr>
          <p:cNvSpPr/>
          <p:nvPr/>
        </p:nvSpPr>
        <p:spPr>
          <a:xfrm>
            <a:off x="551791" y="193270"/>
            <a:ext cx="457200" cy="412279"/>
          </a:xfrm>
          <a:prstGeom prst="rtTriangle">
            <a:avLst/>
          </a:prstGeom>
          <a:solidFill>
            <a:srgbClr val="3462A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endParaRPr lang="en-US" sz="1200" i="1" dirty="0">
              <a:solidFill>
                <a:schemeClr val="bg1"/>
              </a:solidFill>
              <a:latin typeface="Calibri" panose="020F0502020204030204" pitchFamily="34" charset="0"/>
              <a:cs typeface="Calibri" panose="020F0502020204030204" pitchFamily="34" charset="0"/>
            </a:endParaRPr>
          </a:p>
        </p:txBody>
      </p:sp>
      <p:sp>
        <p:nvSpPr>
          <p:cNvPr id="12" name="Rectangle 11">
            <a:extLst>
              <a:ext uri="{FF2B5EF4-FFF2-40B4-BE49-F238E27FC236}">
                <a16:creationId xmlns:a16="http://schemas.microsoft.com/office/drawing/2014/main" id="{6C80CA7C-463B-4CE5-952E-4CD4B523F959}"/>
              </a:ext>
            </a:extLst>
          </p:cNvPr>
          <p:cNvSpPr/>
          <p:nvPr/>
        </p:nvSpPr>
        <p:spPr>
          <a:xfrm>
            <a:off x="948830" y="664333"/>
            <a:ext cx="586539" cy="529175"/>
          </a:xfrm>
          <a:prstGeom prst="rect">
            <a:avLst/>
          </a:prstGeom>
          <a:solidFill>
            <a:srgbClr val="3462AB"/>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ct val="150000"/>
              </a:lnSpc>
            </a:pPr>
            <a:r>
              <a:rPr lang="el-GR" sz="1200" b="1" dirty="0">
                <a:solidFill>
                  <a:schemeClr val="bg1"/>
                </a:solidFill>
                <a:latin typeface="Calibri" panose="020F0502020204030204" pitchFamily="34" charset="0"/>
                <a:cs typeface="Calibri" panose="020F0502020204030204" pitchFamily="34" charset="0"/>
              </a:rPr>
              <a:t>1.</a:t>
            </a:r>
            <a:r>
              <a:rPr lang="en-US" sz="1200" b="1" dirty="0">
                <a:solidFill>
                  <a:schemeClr val="bg1"/>
                </a:solidFill>
                <a:latin typeface="Calibri" panose="020F0502020204030204" pitchFamily="34" charset="0"/>
                <a:cs typeface="Calibri" panose="020F0502020204030204" pitchFamily="34" charset="0"/>
              </a:rPr>
              <a:t>2</a:t>
            </a:r>
          </a:p>
        </p:txBody>
      </p:sp>
      <p:sp>
        <p:nvSpPr>
          <p:cNvPr id="20" name="Rectangle 19">
            <a:extLst>
              <a:ext uri="{FF2B5EF4-FFF2-40B4-BE49-F238E27FC236}">
                <a16:creationId xmlns:a16="http://schemas.microsoft.com/office/drawing/2014/main" id="{F2973967-53B1-4557-BFFF-918FA66B0280}"/>
              </a:ext>
            </a:extLst>
          </p:cNvPr>
          <p:cNvSpPr/>
          <p:nvPr/>
        </p:nvSpPr>
        <p:spPr>
          <a:xfrm>
            <a:off x="1540516" y="655944"/>
            <a:ext cx="10344150" cy="548225"/>
          </a:xfrm>
          <a:prstGeom prst="rect">
            <a:avLst/>
          </a:prstGeom>
          <a:solidFill>
            <a:schemeClr val="bg1">
              <a:lumMod val="85000"/>
            </a:schemeClr>
          </a:solidFill>
          <a:ln>
            <a:noFill/>
          </a:ln>
        </p:spPr>
        <p:txBody>
          <a:bodyPr wrap="square" anchor="ctr">
            <a:noAutofit/>
          </a:bodyPr>
          <a:lstStyle/>
          <a:p>
            <a:pPr marL="355600" fontAlgn="base">
              <a:spcAft>
                <a:spcPts val="600"/>
              </a:spcAft>
            </a:pPr>
            <a:r>
              <a:rPr lang="el-GR" sz="1200" b="1" dirty="0">
                <a:solidFill>
                  <a:schemeClr val="accent1">
                    <a:lumMod val="50000"/>
                  </a:schemeClr>
                </a:solidFill>
              </a:rPr>
              <a:t>Στρατηγική της Ηλεκτρονικής Δικαιοσύνης</a:t>
            </a:r>
          </a:p>
        </p:txBody>
      </p:sp>
      <p:graphicFrame>
        <p:nvGraphicFramePr>
          <p:cNvPr id="3" name="Πίνακας 2">
            <a:extLst>
              <a:ext uri="{FF2B5EF4-FFF2-40B4-BE49-F238E27FC236}">
                <a16:creationId xmlns:a16="http://schemas.microsoft.com/office/drawing/2014/main" id="{A91D56CC-CAFA-4377-B056-35B0E8044D02}"/>
              </a:ext>
            </a:extLst>
          </p:cNvPr>
          <p:cNvGraphicFramePr>
            <a:graphicFrameLocks noGrp="1"/>
          </p:cNvGraphicFramePr>
          <p:nvPr>
            <p:extLst>
              <p:ext uri="{D42A27DB-BD31-4B8C-83A1-F6EECF244321}">
                <p14:modId xmlns:p14="http://schemas.microsoft.com/office/powerpoint/2010/main" val="1733250071"/>
              </p:ext>
            </p:extLst>
          </p:nvPr>
        </p:nvGraphicFramePr>
        <p:xfrm>
          <a:off x="926906" y="4047320"/>
          <a:ext cx="10944224" cy="1993392"/>
        </p:xfrm>
        <a:graphic>
          <a:graphicData uri="http://schemas.openxmlformats.org/drawingml/2006/table">
            <a:tbl>
              <a:tblPr/>
              <a:tblGrid>
                <a:gridCol w="10944224">
                  <a:extLst>
                    <a:ext uri="{9D8B030D-6E8A-4147-A177-3AD203B41FA5}">
                      <a16:colId xmlns:a16="http://schemas.microsoft.com/office/drawing/2014/main" val="3454921521"/>
                    </a:ext>
                  </a:extLst>
                </a:gridCol>
              </a:tblGrid>
              <a:tr h="711114">
                <a:tc>
                  <a:txBody>
                    <a:bodyPr/>
                    <a:lstStyle/>
                    <a:p>
                      <a:pPr algn="just" fontAlgn="t"/>
                      <a:r>
                        <a:rPr lang="el-GR" sz="1200" b="1" dirty="0">
                          <a:solidFill>
                            <a:schemeClr val="tx1"/>
                          </a:solidFill>
                          <a:effectLst/>
                          <a:latin typeface="Calibri" panose="020F0502020204030204" pitchFamily="34" charset="0"/>
                          <a:cs typeface="Calibri" panose="020F0502020204030204" pitchFamily="34" charset="0"/>
                        </a:rPr>
                        <a:t>Ηλεκτρονική</a:t>
                      </a:r>
                      <a:r>
                        <a:rPr lang="el-GR" sz="1200" b="1" baseline="0" dirty="0">
                          <a:solidFill>
                            <a:schemeClr val="tx1"/>
                          </a:solidFill>
                          <a:effectLst/>
                          <a:latin typeface="Calibri" panose="020F0502020204030204" pitchFamily="34" charset="0"/>
                          <a:cs typeface="Calibri" panose="020F0502020204030204" pitchFamily="34" charset="0"/>
                        </a:rPr>
                        <a:t> επίδοση και κοινοποίηση εγγράφων</a:t>
                      </a:r>
                      <a:endParaRPr lang="el-GR" sz="1200" b="1" dirty="0">
                        <a:solidFill>
                          <a:schemeClr val="tx1"/>
                        </a:solidFill>
                        <a:effectLst/>
                        <a:latin typeface="Calibri" panose="020F0502020204030204" pitchFamily="34" charset="0"/>
                        <a:cs typeface="Calibri" panose="020F0502020204030204" pitchFamily="34" charset="0"/>
                      </a:endParaRPr>
                    </a:p>
                    <a:p>
                      <a:pPr algn="just" fontAlgn="t"/>
                      <a:r>
                        <a:rPr lang="el-GR" sz="1200" b="0" dirty="0">
                          <a:solidFill>
                            <a:schemeClr val="tx1"/>
                          </a:solidFill>
                          <a:effectLst/>
                          <a:latin typeface="Calibri" panose="020F0502020204030204" pitchFamily="34" charset="0"/>
                          <a:cs typeface="Calibri" panose="020F0502020204030204" pitchFamily="34" charset="0"/>
                        </a:rPr>
                        <a:t>Το έργο στοχεύει στη μείωση του κόστους επίδοσης εγγράφων, στη σύντμηση των σχετικών διαδικασιών και στην εξεύρεση λύσεων επί των περιπτώσεων όπου οι οφειλέτες είναι αγνώστου διαμονής</a:t>
                      </a:r>
                      <a:r>
                        <a:rPr lang="el-GR" sz="1200" b="0" baseline="0" dirty="0">
                          <a:solidFill>
                            <a:schemeClr val="tx1"/>
                          </a:solidFill>
                          <a:effectLst/>
                          <a:latin typeface="Calibri" panose="020F0502020204030204" pitchFamily="34" charset="0"/>
                          <a:cs typeface="Calibri" panose="020F0502020204030204" pitchFamily="34" charset="0"/>
                        </a:rPr>
                        <a:t> ή</a:t>
                      </a:r>
                      <a:r>
                        <a:rPr lang="el-GR" sz="1200" b="0" dirty="0">
                          <a:solidFill>
                            <a:schemeClr val="tx1"/>
                          </a:solidFill>
                          <a:effectLst/>
                          <a:latin typeface="Calibri" panose="020F0502020204030204" pitchFamily="34" charset="0"/>
                          <a:cs typeface="Calibri" panose="020F0502020204030204" pitchFamily="34" charset="0"/>
                        </a:rPr>
                        <a:t> στερούνται νομικής εκπροσώπησης.</a:t>
                      </a:r>
                      <a:r>
                        <a:rPr lang="el-GR" sz="1200" b="0" baseline="0" dirty="0">
                          <a:solidFill>
                            <a:schemeClr val="tx1"/>
                          </a:solidFill>
                          <a:effectLst/>
                          <a:latin typeface="Calibri" panose="020F0502020204030204" pitchFamily="34" charset="0"/>
                          <a:cs typeface="Calibri" panose="020F0502020204030204" pitchFamily="34" charset="0"/>
                        </a:rPr>
                        <a:t> </a:t>
                      </a:r>
                    </a:p>
                    <a:p>
                      <a:pPr algn="just" fontAlgn="t"/>
                      <a:r>
                        <a:rPr lang="el-GR" sz="1200" b="0" dirty="0">
                          <a:solidFill>
                            <a:schemeClr val="tx1"/>
                          </a:solidFill>
                          <a:effectLst/>
                          <a:latin typeface="Calibri" panose="020F0502020204030204" pitchFamily="34" charset="0"/>
                          <a:cs typeface="Calibri" panose="020F0502020204030204" pitchFamily="34" charset="0"/>
                        </a:rPr>
                        <a:t>Αυτή η παρέμβαση θα αποτελέσει συνέχεια της πρόσφατης τροποποίησης του Κώδικα Πολιτικής Δικονομίας δυνάμει του νόμου 4689/2020, ο οποίος εισήγαγε την ηλεκτρονική επίδοση και κοινοποίηση εγγράφων (νέο άρθρο 122Α του Ελληνικού Κώδικα Πολιτικής Διαδικασίας) </a:t>
                      </a:r>
                    </a:p>
                  </a:txBody>
                  <a:tcPr marR="76200" marT="76200" marB="76200" anchor="ctr">
                    <a:lnL>
                      <a:noFill/>
                    </a:lnL>
                    <a:lnR w="12700" cap="flat" cmpd="sng" algn="ctr">
                      <a:solidFill>
                        <a:schemeClr val="bg1">
                          <a:lumMod val="50000"/>
                        </a:schemeClr>
                      </a:solidFill>
                      <a:prstDash val="solid"/>
                      <a:round/>
                      <a:headEnd type="none" w="med" len="med"/>
                      <a:tailEnd type="none" w="med" len="med"/>
                    </a:lnR>
                    <a:lnT w="28575"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10880185"/>
                  </a:ext>
                </a:extLst>
              </a:tr>
              <a:tr h="617654">
                <a:tc>
                  <a:txBody>
                    <a:bodyPr/>
                    <a:lstStyle/>
                    <a:p>
                      <a:pPr marR="8890" algn="just">
                        <a:lnSpc>
                          <a:spcPct val="107000"/>
                        </a:lnSpc>
                        <a:spcAft>
                          <a:spcPts val="0"/>
                        </a:spcAft>
                      </a:pPr>
                      <a:r>
                        <a:rPr lang="el-GR" sz="1200" b="1" i="0" dirty="0">
                          <a:effectLst/>
                          <a:latin typeface="Calibri" panose="020F0502020204030204" pitchFamily="34" charset="0"/>
                          <a:cs typeface="Calibri" panose="020F0502020204030204" pitchFamily="34" charset="0"/>
                        </a:rPr>
                        <a:t>Ηλεκτρονικά Πιστοποιητικά Δικαστηρίων</a:t>
                      </a:r>
                      <a:r>
                        <a:rPr lang="el-GR" sz="1200" b="1" i="0" baseline="0" dirty="0">
                          <a:effectLst/>
                          <a:latin typeface="Calibri" panose="020F0502020204030204" pitchFamily="34" charset="0"/>
                          <a:cs typeface="Calibri" panose="020F0502020204030204" pitchFamily="34" charset="0"/>
                        </a:rPr>
                        <a:t> </a:t>
                      </a:r>
                    </a:p>
                    <a:p>
                      <a:pPr marR="8890" algn="just">
                        <a:lnSpc>
                          <a:spcPct val="107000"/>
                        </a:lnSpc>
                        <a:spcAft>
                          <a:spcPts val="0"/>
                        </a:spcAft>
                      </a:pPr>
                      <a:r>
                        <a:rPr lang="el-GR" sz="1200" b="0" dirty="0">
                          <a:effectLst/>
                          <a:latin typeface="Calibri" panose="020F0502020204030204" pitchFamily="34" charset="0"/>
                          <a:cs typeface="Calibri" panose="020F0502020204030204" pitchFamily="34" charset="0"/>
                        </a:rPr>
                        <a:t>Κατάργηση</a:t>
                      </a:r>
                      <a:r>
                        <a:rPr lang="en-US" sz="1200" b="0" dirty="0">
                          <a:effectLst/>
                          <a:latin typeface="Calibri" panose="020F0502020204030204" pitchFamily="34" charset="0"/>
                          <a:cs typeface="Calibri" panose="020F0502020204030204" pitchFamily="34" charset="0"/>
                        </a:rPr>
                        <a:t> – </a:t>
                      </a:r>
                      <a:r>
                        <a:rPr lang="el-GR" sz="1200" b="0" dirty="0">
                          <a:effectLst/>
                          <a:latin typeface="Calibri" panose="020F0502020204030204" pitchFamily="34" charset="0"/>
                          <a:cs typeface="Calibri" panose="020F0502020204030204" pitchFamily="34" charset="0"/>
                        </a:rPr>
                        <a:t>Ενοποίηση</a:t>
                      </a:r>
                      <a:r>
                        <a:rPr lang="en-US" sz="1200" b="0" dirty="0">
                          <a:effectLst/>
                          <a:latin typeface="Calibri" panose="020F0502020204030204" pitchFamily="34" charset="0"/>
                          <a:cs typeface="Calibri" panose="020F0502020204030204" pitchFamily="34" charset="0"/>
                        </a:rPr>
                        <a:t> - </a:t>
                      </a:r>
                      <a:r>
                        <a:rPr lang="el-GR" sz="1200" b="0" dirty="0" err="1">
                          <a:effectLst/>
                          <a:latin typeface="Calibri" panose="020F0502020204030204" pitchFamily="34" charset="0"/>
                          <a:cs typeface="Calibri" panose="020F0502020204030204" pitchFamily="34" charset="0"/>
                        </a:rPr>
                        <a:t>Ομογενοποίηση</a:t>
                      </a:r>
                      <a:r>
                        <a:rPr lang="el-GR" sz="1200" b="0" dirty="0">
                          <a:effectLst/>
                          <a:latin typeface="Calibri" panose="020F0502020204030204" pitchFamily="34" charset="0"/>
                          <a:cs typeface="Calibri" panose="020F0502020204030204" pitchFamily="34" charset="0"/>
                        </a:rPr>
                        <a:t> Πιστοποιητικών / </a:t>
                      </a:r>
                      <a:r>
                        <a:rPr lang="el-GR" sz="1200" b="0" dirty="0" err="1">
                          <a:effectLst/>
                          <a:latin typeface="Calibri" panose="020F0502020204030204" pitchFamily="34" charset="0"/>
                          <a:cs typeface="Calibri" panose="020F0502020204030204" pitchFamily="34" charset="0"/>
                        </a:rPr>
                        <a:t>Διαλειτουργικότητα</a:t>
                      </a:r>
                      <a:r>
                        <a:rPr lang="el-GR" sz="1200" b="0" dirty="0">
                          <a:effectLst/>
                          <a:latin typeface="Calibri" panose="020F0502020204030204" pitchFamily="34" charset="0"/>
                          <a:cs typeface="Calibri" panose="020F0502020204030204" pitchFamily="34" charset="0"/>
                        </a:rPr>
                        <a:t> με τρίτους Φορείς</a:t>
                      </a:r>
                    </a:p>
                    <a:p>
                      <a:pPr marR="8890" algn="just">
                        <a:lnSpc>
                          <a:spcPct val="107000"/>
                        </a:lnSpc>
                        <a:spcAft>
                          <a:spcPts val="0"/>
                        </a:spcAft>
                      </a:pPr>
                      <a:r>
                        <a:rPr lang="el-GR" sz="1200" b="0" dirty="0">
                          <a:effectLst/>
                          <a:latin typeface="Calibri" panose="020F0502020204030204" pitchFamily="34" charset="0"/>
                          <a:cs typeface="Calibri" panose="020F0502020204030204" pitchFamily="34" charset="0"/>
                        </a:rPr>
                        <a:t>Ολοκληρωμένη Ηλεκτρονική Έκδοση και Ηλεκτρονική Παραλαβή των Πιστοποιητικών που εκδίδονται από τα Δικαστήρια, από πολίτες και δικηγόρους. </a:t>
                      </a:r>
                    </a:p>
                    <a:p>
                      <a:pPr marR="8890" algn="just">
                        <a:lnSpc>
                          <a:spcPct val="107000"/>
                        </a:lnSpc>
                        <a:spcAft>
                          <a:spcPts val="0"/>
                        </a:spcAft>
                      </a:pPr>
                      <a:r>
                        <a:rPr lang="el-GR" sz="1200" b="0" dirty="0" err="1">
                          <a:effectLst/>
                          <a:latin typeface="Calibri" panose="020F0502020204030204" pitchFamily="34" charset="0"/>
                          <a:cs typeface="Calibri" panose="020F0502020204030204" pitchFamily="34" charset="0"/>
                        </a:rPr>
                        <a:t>Ομοιογενοποίηση</a:t>
                      </a:r>
                      <a:r>
                        <a:rPr lang="el-GR" sz="1200" b="0" dirty="0">
                          <a:effectLst/>
                          <a:latin typeface="Calibri" panose="020F0502020204030204" pitchFamily="34" charset="0"/>
                          <a:cs typeface="Calibri" panose="020F0502020204030204" pitchFamily="34" charset="0"/>
                        </a:rPr>
                        <a:t> των ονομασιών, του περιεχομένου, των απαιτούμενων δικαιολογητικών για την ηλεκτρονική έκδοση και παραλαβή των πιστοποιητικών Δικαστηρίων</a:t>
                      </a:r>
                      <a:r>
                        <a:rPr lang="el-GR" sz="1000" b="0" dirty="0">
                          <a:effectLst/>
                          <a:latin typeface="Calibri" panose="020F0502020204030204" pitchFamily="34" charset="0"/>
                          <a:cs typeface="Times New Roman" panose="02020603050405020304" pitchFamily="18" charset="0"/>
                        </a:rPr>
                        <a:t>.</a:t>
                      </a:r>
                    </a:p>
                  </a:txBody>
                  <a:tcPr marR="76200" marT="76200" marB="76200" anchor="ctr">
                    <a:lnL>
                      <a:noFill/>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294203875"/>
                  </a:ext>
                </a:extLst>
              </a:tr>
            </a:tbl>
          </a:graphicData>
        </a:graphic>
      </p:graphicFrame>
    </p:spTree>
    <p:extLst>
      <p:ext uri="{BB962C8B-B14F-4D97-AF65-F5344CB8AC3E}">
        <p14:creationId xmlns:p14="http://schemas.microsoft.com/office/powerpoint/2010/main" val="23581799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1"/>
            </p:custDataLst>
            <p:extLst>
              <p:ext uri="{D42A27DB-BD31-4B8C-83A1-F6EECF244321}">
                <p14:modId xmlns:p14="http://schemas.microsoft.com/office/powerpoint/2010/main" val="2382088149"/>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360" imgH="360" progId="TCLayout.ActiveDocument.1">
                  <p:embed/>
                </p:oleObj>
              </mc:Choice>
              <mc:Fallback>
                <p:oleObj name="think-cell Slide" r:id="rId4" imgW="360" imgH="360" progId="TCLayout.ActiveDocument.1">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Rectangle 4" hidden="1">
            <a:extLst>
              <a:ext uri="{FF2B5EF4-FFF2-40B4-BE49-F238E27FC236}">
                <a16:creationId xmlns:a16="http://schemas.microsoft.com/office/drawing/2014/main" id="{9EFD4C57-0FB5-4AC6-A9AE-F38A86DE2332}"/>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lnSpc>
                <a:spcPct val="90000"/>
              </a:lnSpc>
              <a:spcBef>
                <a:spcPct val="0"/>
              </a:spcBef>
              <a:spcAft>
                <a:spcPct val="0"/>
              </a:spcAft>
            </a:pPr>
            <a:endParaRPr lang="el-GR" sz="2400" b="1" dirty="0">
              <a:latin typeface="Calibri" panose="020F0502020204030204" pitchFamily="34" charset="0"/>
              <a:ea typeface="+mj-ea"/>
              <a:cs typeface="Calibri" panose="020F0502020204030204" pitchFamily="34" charset="0"/>
              <a:sym typeface="Arial" panose="020B0604020202020204" pitchFamily="34" charset="0"/>
            </a:endParaRPr>
          </a:p>
        </p:txBody>
      </p:sp>
      <p:sp>
        <p:nvSpPr>
          <p:cNvPr id="14" name="Title 1"/>
          <p:cNvSpPr>
            <a:spLocks noGrp="1"/>
          </p:cNvSpPr>
          <p:nvPr>
            <p:ph type="title"/>
          </p:nvPr>
        </p:nvSpPr>
        <p:spPr>
          <a:xfrm>
            <a:off x="904875" y="365125"/>
            <a:ext cx="10515600" cy="530225"/>
          </a:xfrm>
        </p:spPr>
        <p:txBody>
          <a:bodyPr>
            <a:noAutofit/>
          </a:bodyPr>
          <a:lstStyle/>
          <a:p>
            <a:pPr>
              <a:spcBef>
                <a:spcPts val="600"/>
              </a:spcBef>
              <a:spcAft>
                <a:spcPts val="600"/>
              </a:spcAft>
            </a:pPr>
            <a:r>
              <a:rPr lang="el-GR" sz="2400" dirty="0"/>
              <a:t>Στόχου 1: Βασικά Έργα ανά δράση</a:t>
            </a:r>
            <a:r>
              <a:rPr lang="en-US" sz="2400" dirty="0"/>
              <a:t> </a:t>
            </a:r>
            <a:endParaRPr lang="en-US" sz="2400" dirty="0">
              <a:solidFill>
                <a:srgbClr val="FF0000"/>
              </a:solidFill>
            </a:endParaRPr>
          </a:p>
        </p:txBody>
      </p:sp>
      <p:sp>
        <p:nvSpPr>
          <p:cNvPr id="7" name="Slide Number Placeholder 6"/>
          <p:cNvSpPr>
            <a:spLocks noGrp="1"/>
          </p:cNvSpPr>
          <p:nvPr>
            <p:ph type="sldNum" sz="quarter" idx="12"/>
          </p:nvPr>
        </p:nvSpPr>
        <p:spPr/>
        <p:txBody>
          <a:bodyPr/>
          <a:lstStyle/>
          <a:p>
            <a:fld id="{51543827-C2B0-46E7-89AA-B56A23F9ACD0}" type="slidenum">
              <a:rPr lang="en-US" smtClean="0"/>
              <a:pPr/>
              <a:t>14</a:t>
            </a:fld>
            <a:endParaRPr lang="en-US"/>
          </a:p>
        </p:txBody>
      </p:sp>
      <p:graphicFrame>
        <p:nvGraphicFramePr>
          <p:cNvPr id="8" name="Table 7">
            <a:extLst>
              <a:ext uri="{FF2B5EF4-FFF2-40B4-BE49-F238E27FC236}">
                <a16:creationId xmlns:a16="http://schemas.microsoft.com/office/drawing/2014/main" id="{E7514824-58BF-493B-8F1C-6B703FF1124F}"/>
              </a:ext>
            </a:extLst>
          </p:cNvPr>
          <p:cNvGraphicFramePr>
            <a:graphicFrameLocks noGrp="1"/>
          </p:cNvGraphicFramePr>
          <p:nvPr>
            <p:extLst>
              <p:ext uri="{D42A27DB-BD31-4B8C-83A1-F6EECF244321}">
                <p14:modId xmlns:p14="http://schemas.microsoft.com/office/powerpoint/2010/main" val="4098872513"/>
              </p:ext>
            </p:extLst>
          </p:nvPr>
        </p:nvGraphicFramePr>
        <p:xfrm>
          <a:off x="716974" y="1568646"/>
          <a:ext cx="10891402" cy="2682240"/>
        </p:xfrm>
        <a:graphic>
          <a:graphicData uri="http://schemas.openxmlformats.org/drawingml/2006/table">
            <a:tbl>
              <a:tblPr/>
              <a:tblGrid>
                <a:gridCol w="10891402">
                  <a:extLst>
                    <a:ext uri="{9D8B030D-6E8A-4147-A177-3AD203B41FA5}">
                      <a16:colId xmlns:a16="http://schemas.microsoft.com/office/drawing/2014/main" val="2501717556"/>
                    </a:ext>
                  </a:extLst>
                </a:gridCol>
              </a:tblGrid>
              <a:tr h="319269">
                <a:tc>
                  <a:txBody>
                    <a:bodyPr/>
                    <a:lstStyle/>
                    <a:p>
                      <a:pPr algn="ctr" fontAlgn="t"/>
                      <a:r>
                        <a:rPr lang="el-GR" sz="1400" b="1" dirty="0">
                          <a:solidFill>
                            <a:schemeClr val="tx1"/>
                          </a:solidFill>
                          <a:effectLst/>
                          <a:latin typeface="Calibri" panose="020F0502020204030204" pitchFamily="34" charset="0"/>
                          <a:cs typeface="Calibri" panose="020F0502020204030204" pitchFamily="34" charset="0"/>
                        </a:rPr>
                        <a:t>Έργο</a:t>
                      </a:r>
                      <a:endParaRPr lang="en-US" sz="1400" b="1" dirty="0">
                        <a:solidFill>
                          <a:schemeClr val="tx1"/>
                        </a:solidFill>
                        <a:effectLst/>
                        <a:latin typeface="Calibri" panose="020F0502020204030204" pitchFamily="34" charset="0"/>
                        <a:cs typeface="Calibri" panose="020F0502020204030204" pitchFamily="34" charset="0"/>
                      </a:endParaRPr>
                    </a:p>
                  </a:txBody>
                  <a:tcPr marR="76200" marT="76200" marB="76200" anchor="ctr">
                    <a:lnL>
                      <a:noFill/>
                    </a:lnL>
                    <a:lnR w="12700" cap="flat" cmpd="sng" algn="ctr">
                      <a:solidFill>
                        <a:schemeClr val="bg1">
                          <a:lumMod val="50000"/>
                        </a:schemeClr>
                      </a:solidFill>
                      <a:prstDash val="solid"/>
                      <a:round/>
                      <a:headEnd type="none" w="med" len="med"/>
                      <a:tailEnd type="none" w="med" len="med"/>
                    </a:lnR>
                    <a:lnT w="7620" cap="flat" cmpd="sng" algn="ctr">
                      <a:noFill/>
                      <a:prstDash val="solid"/>
                      <a:round/>
                      <a:headEnd type="none" w="med" len="med"/>
                      <a:tailEnd type="none" w="med" len="med"/>
                    </a:lnT>
                    <a:lnB w="285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0022131"/>
                  </a:ext>
                </a:extLst>
              </a:tr>
              <a:tr h="771567">
                <a:tc>
                  <a:txBody>
                    <a:bodyPr/>
                    <a:lstStyle/>
                    <a:p>
                      <a:pPr algn="just" fontAlgn="t"/>
                      <a:r>
                        <a:rPr lang="el-GR" sz="1200" b="1" dirty="0">
                          <a:solidFill>
                            <a:schemeClr val="tx1"/>
                          </a:solidFill>
                          <a:effectLst/>
                          <a:latin typeface="Calibri" panose="020F0502020204030204" pitchFamily="34" charset="0"/>
                          <a:cs typeface="Calibri" panose="020F0502020204030204" pitchFamily="34" charset="0"/>
                        </a:rPr>
                        <a:t>Επιμόρφωση</a:t>
                      </a:r>
                      <a:r>
                        <a:rPr lang="el-GR" sz="1200" b="1" baseline="0" dirty="0">
                          <a:solidFill>
                            <a:schemeClr val="tx1"/>
                          </a:solidFill>
                          <a:effectLst/>
                          <a:latin typeface="Calibri" panose="020F0502020204030204" pitchFamily="34" charset="0"/>
                          <a:cs typeface="Calibri" panose="020F0502020204030204" pitchFamily="34" charset="0"/>
                        </a:rPr>
                        <a:t> Δικαστικών Λειτουργών</a:t>
                      </a:r>
                    </a:p>
                    <a:p>
                      <a:pPr marL="0" marR="0" lvl="0" indent="0" algn="just" defTabSz="914400" rtl="0" eaLnBrk="1" fontAlgn="t" latinLnBrk="0" hangingPunct="1">
                        <a:lnSpc>
                          <a:spcPct val="100000"/>
                        </a:lnSpc>
                        <a:spcBef>
                          <a:spcPts val="0"/>
                        </a:spcBef>
                        <a:spcAft>
                          <a:spcPts val="0"/>
                        </a:spcAft>
                        <a:buClrTx/>
                        <a:buSzTx/>
                        <a:buFontTx/>
                        <a:buNone/>
                        <a:tabLst/>
                        <a:defRPr/>
                      </a:pPr>
                      <a:r>
                        <a:rPr lang="el-GR" sz="1200" b="0" baseline="0" dirty="0">
                          <a:solidFill>
                            <a:schemeClr val="tx1"/>
                          </a:solidFill>
                          <a:effectLst/>
                          <a:latin typeface="Calibri" panose="020F0502020204030204" pitchFamily="34" charset="0"/>
                          <a:cs typeface="Calibri" panose="020F0502020204030204" pitchFamily="34" charset="0"/>
                        </a:rPr>
                        <a:t>Συνεργασία με τους αρμόδιους για την κατάρτιση των δικαστικών λειτουργών φορείς (Εθνική Σχολή Δικαστικών Λειτουργών και Εισαγγελία του Αρείου Πάγου) για την ενίσχυση των </a:t>
                      </a:r>
                      <a:r>
                        <a:rPr lang="el-GR" sz="1200" b="0" baseline="0" dirty="0" err="1">
                          <a:solidFill>
                            <a:schemeClr val="tx1"/>
                          </a:solidFill>
                          <a:effectLst/>
                          <a:latin typeface="Calibri" panose="020F0502020204030204" pitchFamily="34" charset="0"/>
                          <a:cs typeface="Calibri" panose="020F0502020204030204" pitchFamily="34" charset="0"/>
                        </a:rPr>
                        <a:t>γνώσεών</a:t>
                      </a:r>
                      <a:r>
                        <a:rPr lang="el-GR" sz="1200" b="0" baseline="0" dirty="0">
                          <a:solidFill>
                            <a:schemeClr val="tx1"/>
                          </a:solidFill>
                          <a:effectLst/>
                          <a:latin typeface="Calibri" panose="020F0502020204030204" pitchFamily="34" charset="0"/>
                          <a:cs typeface="Calibri" panose="020F0502020204030204" pitchFamily="34" charset="0"/>
                        </a:rPr>
                        <a:t> τους και τον εμπλουτισμό του προγράμματος σπουδών της Σχολής Δικαστών με εισαγωγή πρακτικών θεμάτων σχετικά με ζητήματα αφερεγγυότητας, εφαρμογής </a:t>
                      </a:r>
                      <a:r>
                        <a:rPr lang="el-GR" sz="1200" b="0" baseline="0" dirty="0" err="1">
                          <a:solidFill>
                            <a:schemeClr val="tx1"/>
                          </a:solidFill>
                          <a:effectLst/>
                          <a:latin typeface="Calibri" panose="020F0502020204030204" pitchFamily="34" charset="0"/>
                          <a:cs typeface="Calibri" panose="020F0502020204030204" pitchFamily="34" charset="0"/>
                        </a:rPr>
                        <a:t>ενωσιακής</a:t>
                      </a:r>
                      <a:r>
                        <a:rPr lang="el-GR" sz="1200" b="0" baseline="0" dirty="0">
                          <a:solidFill>
                            <a:schemeClr val="tx1"/>
                          </a:solidFill>
                          <a:effectLst/>
                          <a:latin typeface="Calibri" panose="020F0502020204030204" pitchFamily="34" charset="0"/>
                          <a:cs typeface="Calibri" panose="020F0502020204030204" pitchFamily="34" charset="0"/>
                        </a:rPr>
                        <a:t> και διεθνούς νομοθεσίας,  χρήσης νέων τεχνολογικών μέσων και εκμάθησης ξένων γλωσσών</a:t>
                      </a:r>
                      <a:endParaRPr lang="el-GR" sz="1200" b="0" dirty="0">
                        <a:solidFill>
                          <a:schemeClr val="tx1"/>
                        </a:solidFill>
                        <a:effectLst/>
                        <a:latin typeface="Calibri" panose="020F0502020204030204" pitchFamily="34" charset="0"/>
                        <a:cs typeface="Calibri" panose="020F0502020204030204" pitchFamily="34" charset="0"/>
                      </a:endParaRPr>
                    </a:p>
                    <a:p>
                      <a:pPr algn="just" fontAlgn="t"/>
                      <a:endParaRPr lang="el-GR" sz="1200" b="0" dirty="0">
                        <a:solidFill>
                          <a:schemeClr val="tx1"/>
                        </a:solidFill>
                        <a:effectLst/>
                        <a:latin typeface="Calibri" panose="020F0502020204030204" pitchFamily="34" charset="0"/>
                        <a:cs typeface="Calibri" panose="020F0502020204030204" pitchFamily="34" charset="0"/>
                      </a:endParaRPr>
                    </a:p>
                  </a:txBody>
                  <a:tcPr marR="76200" marT="76200" marB="76200" anchor="ctr">
                    <a:lnL>
                      <a:noFill/>
                    </a:lnL>
                    <a:lnR w="12700" cap="flat" cmpd="sng" algn="ctr">
                      <a:solidFill>
                        <a:schemeClr val="bg1">
                          <a:lumMod val="50000"/>
                        </a:schemeClr>
                      </a:solidFill>
                      <a:prstDash val="solid"/>
                      <a:round/>
                      <a:headEnd type="none" w="med" len="med"/>
                      <a:tailEnd type="none" w="med" len="med"/>
                    </a:lnR>
                    <a:lnT w="28575"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63745"/>
                  </a:ext>
                </a:extLst>
              </a:tr>
              <a:tr h="931202">
                <a:tc>
                  <a:txBody>
                    <a:bodyPr/>
                    <a:lstStyle/>
                    <a:p>
                      <a:pPr algn="just" fontAlgn="t"/>
                      <a:r>
                        <a:rPr lang="el-GR" sz="1200" b="1" dirty="0">
                          <a:solidFill>
                            <a:schemeClr val="tx1"/>
                          </a:solidFill>
                          <a:effectLst/>
                          <a:latin typeface="Calibri" panose="020F0502020204030204" pitchFamily="34" charset="0"/>
                          <a:cs typeface="Calibri" panose="020F0502020204030204" pitchFamily="34" charset="0"/>
                        </a:rPr>
                        <a:t>Επιμόρφωση Δικαστικών</a:t>
                      </a:r>
                      <a:r>
                        <a:rPr lang="el-GR" sz="1200" b="1" baseline="0" dirty="0">
                          <a:solidFill>
                            <a:schemeClr val="tx1"/>
                          </a:solidFill>
                          <a:effectLst/>
                          <a:latin typeface="Calibri" panose="020F0502020204030204" pitchFamily="34" charset="0"/>
                          <a:cs typeface="Calibri" panose="020F0502020204030204" pitchFamily="34" charset="0"/>
                        </a:rPr>
                        <a:t> Υπαλλήλων</a:t>
                      </a:r>
                      <a:endParaRPr lang="el-GR" sz="1200" b="1" dirty="0">
                        <a:solidFill>
                          <a:schemeClr val="tx1"/>
                        </a:solidFill>
                        <a:effectLst/>
                        <a:latin typeface="Calibri" panose="020F0502020204030204" pitchFamily="34" charset="0"/>
                        <a:cs typeface="Calibri" panose="020F0502020204030204" pitchFamily="34" charset="0"/>
                      </a:endParaRPr>
                    </a:p>
                    <a:p>
                      <a:pPr marL="0" marR="0" lvl="0" indent="0" algn="just" defTabSz="914400" rtl="0" eaLnBrk="1" fontAlgn="t" latinLnBrk="0" hangingPunct="1">
                        <a:lnSpc>
                          <a:spcPct val="100000"/>
                        </a:lnSpc>
                        <a:spcBef>
                          <a:spcPts val="0"/>
                        </a:spcBef>
                        <a:spcAft>
                          <a:spcPts val="0"/>
                        </a:spcAft>
                        <a:buClrTx/>
                        <a:buSzTx/>
                        <a:buFontTx/>
                        <a:buNone/>
                        <a:tabLst/>
                        <a:defRPr/>
                      </a:pPr>
                      <a:r>
                        <a:rPr lang="el-GR" sz="1200" b="0" dirty="0">
                          <a:solidFill>
                            <a:schemeClr val="tx1"/>
                          </a:solidFill>
                          <a:effectLst/>
                          <a:latin typeface="Calibri" panose="020F0502020204030204" pitchFamily="34" charset="0"/>
                          <a:cs typeface="Calibri" panose="020F0502020204030204" pitchFamily="34" charset="0"/>
                        </a:rPr>
                        <a:t>Ο υπό υιοθέτηση νέος Κώδικας Δικαστικών Υπαλλήλων περιέχει διάταξη για τη μετεκπαίδευση και επιμόρφωσή τους,</a:t>
                      </a:r>
                      <a:r>
                        <a:rPr lang="el-GR" sz="1200" b="0" dirty="0">
                          <a:solidFill>
                            <a:srgbClr val="FF0000"/>
                          </a:solidFill>
                          <a:effectLst/>
                          <a:latin typeface="Calibri" panose="020F0502020204030204" pitchFamily="34" charset="0"/>
                          <a:cs typeface="Calibri" panose="020F0502020204030204" pitchFamily="34" charset="0"/>
                        </a:rPr>
                        <a:t> </a:t>
                      </a:r>
                      <a:r>
                        <a:rPr lang="el-GR" sz="1200" b="0" dirty="0">
                          <a:solidFill>
                            <a:schemeClr val="tx1"/>
                          </a:solidFill>
                          <a:effectLst/>
                          <a:latin typeface="Calibri" panose="020F0502020204030204" pitchFamily="34" charset="0"/>
                          <a:cs typeface="Calibri" panose="020F0502020204030204" pitchFamily="34" charset="0"/>
                        </a:rPr>
                        <a:t>σύμφωνα με την οποία, η Υπηρεσία μεριμνά για τη μετεκπαίδευση/επιμόρφωση των δικαστικών υπαλλήλων καθ’ όλη τη διάρκεια της σταδιοδρομίας τους και διευκολύνει τη συμμετοχή τους σε προγράμματα που πραγματοποιούνται σε δικαστήρια, υπηρεσίες, εκπαιδευτικά ιδρύματα και άλλους πιστοποιημένους φορείς στην Ελλάδα και το εξωτερικό, λαμβάνοντας ιδιαίτερη μέριμνα για την ισότιμη πρόσβαση των υπαλλήλων σε αυτή. Η σχετική επιμόρφωση των δικαστικών υπαλλήλων  θα παρέχεται σε διαρκή βάση. </a:t>
                      </a:r>
                    </a:p>
                    <a:p>
                      <a:pPr algn="just" fontAlgn="t"/>
                      <a:endParaRPr lang="el-GR" sz="1200" b="0" dirty="0">
                        <a:solidFill>
                          <a:schemeClr val="tx1"/>
                        </a:solidFill>
                        <a:effectLst/>
                        <a:latin typeface="Calibri" panose="020F0502020204030204" pitchFamily="34" charset="0"/>
                        <a:cs typeface="Calibri" panose="020F0502020204030204" pitchFamily="34" charset="0"/>
                      </a:endParaRPr>
                    </a:p>
                  </a:txBody>
                  <a:tcPr marR="76200" marT="76200" marB="76200" anchor="ctr">
                    <a:lnL>
                      <a:noFill/>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73382977"/>
                  </a:ext>
                </a:extLst>
              </a:tr>
            </a:tbl>
          </a:graphicData>
        </a:graphic>
      </p:graphicFrame>
      <p:sp>
        <p:nvSpPr>
          <p:cNvPr id="19" name="Right Triangle 18">
            <a:extLst>
              <a:ext uri="{FF2B5EF4-FFF2-40B4-BE49-F238E27FC236}">
                <a16:creationId xmlns:a16="http://schemas.microsoft.com/office/drawing/2014/main" id="{BD3DF2BB-1D9D-483A-81D8-D4D280A4242C}"/>
              </a:ext>
            </a:extLst>
          </p:cNvPr>
          <p:cNvSpPr/>
          <p:nvPr/>
        </p:nvSpPr>
        <p:spPr>
          <a:xfrm>
            <a:off x="551791" y="436551"/>
            <a:ext cx="457200" cy="412279"/>
          </a:xfrm>
          <a:prstGeom prst="rtTriangle">
            <a:avLst/>
          </a:prstGeom>
          <a:solidFill>
            <a:srgbClr val="3462A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endParaRPr lang="en-US" sz="1200" i="1" dirty="0">
              <a:solidFill>
                <a:schemeClr val="bg1"/>
              </a:solidFill>
              <a:latin typeface="Calibri" panose="020F0502020204030204" pitchFamily="34" charset="0"/>
              <a:cs typeface="Calibri" panose="020F0502020204030204" pitchFamily="34" charset="0"/>
            </a:endParaRPr>
          </a:p>
        </p:txBody>
      </p:sp>
      <p:grpSp>
        <p:nvGrpSpPr>
          <p:cNvPr id="11" name="17 - Ομάδα">
            <a:extLst>
              <a:ext uri="{FF2B5EF4-FFF2-40B4-BE49-F238E27FC236}">
                <a16:creationId xmlns:a16="http://schemas.microsoft.com/office/drawing/2014/main" id="{5C323FF0-2AE2-443D-82AB-E2522F80D179}"/>
              </a:ext>
            </a:extLst>
          </p:cNvPr>
          <p:cNvGrpSpPr/>
          <p:nvPr/>
        </p:nvGrpSpPr>
        <p:grpSpPr>
          <a:xfrm>
            <a:off x="716973" y="1020420"/>
            <a:ext cx="10891403" cy="548225"/>
            <a:chOff x="781050" y="1318675"/>
            <a:chExt cx="10944225" cy="548225"/>
          </a:xfrm>
        </p:grpSpPr>
        <p:sp>
          <p:nvSpPr>
            <p:cNvPr id="12" name="Rectangle 11">
              <a:extLst>
                <a:ext uri="{FF2B5EF4-FFF2-40B4-BE49-F238E27FC236}">
                  <a16:creationId xmlns:a16="http://schemas.microsoft.com/office/drawing/2014/main" id="{6664C931-6B8A-4EB7-9C6C-43806EFFCA0D}"/>
                </a:ext>
              </a:extLst>
            </p:cNvPr>
            <p:cNvSpPr/>
            <p:nvPr/>
          </p:nvSpPr>
          <p:spPr>
            <a:xfrm>
              <a:off x="1381125" y="1318675"/>
              <a:ext cx="10344150" cy="548225"/>
            </a:xfrm>
            <a:prstGeom prst="rect">
              <a:avLst/>
            </a:prstGeom>
            <a:solidFill>
              <a:schemeClr val="bg1">
                <a:lumMod val="85000"/>
              </a:schemeClr>
            </a:solidFill>
            <a:ln>
              <a:noFill/>
            </a:ln>
          </p:spPr>
          <p:txBody>
            <a:bodyPr wrap="square" anchor="ctr">
              <a:noAutofit/>
            </a:bodyPr>
            <a:lstStyle/>
            <a:p>
              <a:pPr marL="355600" fontAlgn="base">
                <a:spcAft>
                  <a:spcPts val="600"/>
                </a:spcAft>
              </a:pPr>
              <a:r>
                <a:rPr lang="el-GR" sz="1200" b="1" dirty="0">
                  <a:solidFill>
                    <a:schemeClr val="accent1">
                      <a:lumMod val="50000"/>
                    </a:schemeClr>
                  </a:solidFill>
                </a:rPr>
                <a:t>Εκπαίδευση και Διαρκής Επιμόρφωση Δικαστικών Λειτουργών και Δικαστικών Υπαλλήλων</a:t>
              </a:r>
            </a:p>
          </p:txBody>
        </p:sp>
        <p:sp>
          <p:nvSpPr>
            <p:cNvPr id="13" name="Rectangle 12">
              <a:extLst>
                <a:ext uri="{FF2B5EF4-FFF2-40B4-BE49-F238E27FC236}">
                  <a16:creationId xmlns:a16="http://schemas.microsoft.com/office/drawing/2014/main" id="{C823A446-1660-4723-9B11-C6ACFF3B90A5}"/>
                </a:ext>
              </a:extLst>
            </p:cNvPr>
            <p:cNvSpPr/>
            <p:nvPr/>
          </p:nvSpPr>
          <p:spPr>
            <a:xfrm>
              <a:off x="781050" y="1318675"/>
              <a:ext cx="586539" cy="529175"/>
            </a:xfrm>
            <a:prstGeom prst="rect">
              <a:avLst/>
            </a:prstGeom>
            <a:solidFill>
              <a:srgbClr val="3462AB"/>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ct val="150000"/>
                </a:lnSpc>
              </a:pPr>
              <a:r>
                <a:rPr lang="el-GR" sz="1200" b="1" dirty="0">
                  <a:solidFill>
                    <a:schemeClr val="bg1"/>
                  </a:solidFill>
                  <a:latin typeface="Calibri" panose="020F0502020204030204" pitchFamily="34" charset="0"/>
                  <a:cs typeface="Calibri" panose="020F0502020204030204" pitchFamily="34" charset="0"/>
                </a:rPr>
                <a:t>1.</a:t>
              </a:r>
              <a:r>
                <a:rPr lang="en-US" sz="1200" b="1" dirty="0">
                  <a:solidFill>
                    <a:schemeClr val="bg1"/>
                  </a:solidFill>
                  <a:latin typeface="Calibri" panose="020F0502020204030204" pitchFamily="34" charset="0"/>
                  <a:cs typeface="Calibri" panose="020F0502020204030204" pitchFamily="34" charset="0"/>
                </a:rPr>
                <a:t>3</a:t>
              </a:r>
            </a:p>
          </p:txBody>
        </p:sp>
      </p:grpSp>
    </p:spTree>
    <p:extLst>
      <p:ext uri="{BB962C8B-B14F-4D97-AF65-F5344CB8AC3E}">
        <p14:creationId xmlns:p14="http://schemas.microsoft.com/office/powerpoint/2010/main" val="37537658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1"/>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360" imgH="360" progId="TCLayout.ActiveDocument.1">
                  <p:embed/>
                </p:oleObj>
              </mc:Choice>
              <mc:Fallback>
                <p:oleObj name="think-cell Slide" r:id="rId4" imgW="360" imgH="360" progId="TCLayout.ActiveDocument.1">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Rectangle 4" hidden="1">
            <a:extLst>
              <a:ext uri="{FF2B5EF4-FFF2-40B4-BE49-F238E27FC236}">
                <a16:creationId xmlns:a16="http://schemas.microsoft.com/office/drawing/2014/main" id="{9EFD4C57-0FB5-4AC6-A9AE-F38A86DE2332}"/>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lnSpc>
                <a:spcPct val="90000"/>
              </a:lnSpc>
              <a:spcBef>
                <a:spcPct val="0"/>
              </a:spcBef>
              <a:spcAft>
                <a:spcPct val="0"/>
              </a:spcAft>
            </a:pPr>
            <a:endParaRPr lang="el-GR" sz="2400" b="1" dirty="0">
              <a:latin typeface="Calibri" panose="020F0502020204030204" pitchFamily="34" charset="0"/>
              <a:ea typeface="+mj-ea"/>
              <a:cs typeface="Calibri" panose="020F0502020204030204" pitchFamily="34" charset="0"/>
              <a:sym typeface="Arial" panose="020B0604020202020204" pitchFamily="34" charset="0"/>
            </a:endParaRPr>
          </a:p>
        </p:txBody>
      </p:sp>
      <p:sp>
        <p:nvSpPr>
          <p:cNvPr id="14" name="Title 1"/>
          <p:cNvSpPr>
            <a:spLocks noGrp="1"/>
          </p:cNvSpPr>
          <p:nvPr>
            <p:ph type="title"/>
          </p:nvPr>
        </p:nvSpPr>
        <p:spPr>
          <a:xfrm>
            <a:off x="904875" y="365125"/>
            <a:ext cx="10515600" cy="530225"/>
          </a:xfrm>
        </p:spPr>
        <p:txBody>
          <a:bodyPr>
            <a:noAutofit/>
          </a:bodyPr>
          <a:lstStyle/>
          <a:p>
            <a:pPr>
              <a:spcBef>
                <a:spcPts val="600"/>
              </a:spcBef>
              <a:spcAft>
                <a:spcPts val="600"/>
              </a:spcAft>
            </a:pPr>
            <a:r>
              <a:rPr lang="el-GR" sz="2400" dirty="0"/>
              <a:t>Στόχου 1: Βασικά Έργα ανά δράση </a:t>
            </a:r>
            <a:endParaRPr lang="en-US" sz="2400" dirty="0">
              <a:solidFill>
                <a:srgbClr val="FF0000"/>
              </a:solidFill>
            </a:endParaRPr>
          </a:p>
        </p:txBody>
      </p:sp>
      <p:sp>
        <p:nvSpPr>
          <p:cNvPr id="7" name="Slide Number Placeholder 6"/>
          <p:cNvSpPr>
            <a:spLocks noGrp="1"/>
          </p:cNvSpPr>
          <p:nvPr>
            <p:ph type="sldNum" sz="quarter" idx="12"/>
          </p:nvPr>
        </p:nvSpPr>
        <p:spPr/>
        <p:txBody>
          <a:bodyPr/>
          <a:lstStyle/>
          <a:p>
            <a:fld id="{51543827-C2B0-46E7-89AA-B56A23F9ACD0}" type="slidenum">
              <a:rPr lang="en-US" smtClean="0"/>
              <a:pPr/>
              <a:t>15</a:t>
            </a:fld>
            <a:endParaRPr lang="en-US"/>
          </a:p>
        </p:txBody>
      </p:sp>
      <p:graphicFrame>
        <p:nvGraphicFramePr>
          <p:cNvPr id="8" name="Table 7">
            <a:extLst>
              <a:ext uri="{FF2B5EF4-FFF2-40B4-BE49-F238E27FC236}">
                <a16:creationId xmlns:a16="http://schemas.microsoft.com/office/drawing/2014/main" id="{E7514824-58BF-493B-8F1C-6B703FF1124F}"/>
              </a:ext>
            </a:extLst>
          </p:cNvPr>
          <p:cNvGraphicFramePr>
            <a:graphicFrameLocks noGrp="1"/>
          </p:cNvGraphicFramePr>
          <p:nvPr>
            <p:extLst>
              <p:ext uri="{D42A27DB-BD31-4B8C-83A1-F6EECF244321}">
                <p14:modId xmlns:p14="http://schemas.microsoft.com/office/powerpoint/2010/main" val="24110411"/>
              </p:ext>
            </p:extLst>
          </p:nvPr>
        </p:nvGraphicFramePr>
        <p:xfrm>
          <a:off x="604915" y="1624098"/>
          <a:ext cx="11108114" cy="3931920"/>
        </p:xfrm>
        <a:graphic>
          <a:graphicData uri="http://schemas.openxmlformats.org/drawingml/2006/table">
            <a:tbl>
              <a:tblPr/>
              <a:tblGrid>
                <a:gridCol w="11108114">
                  <a:extLst>
                    <a:ext uri="{9D8B030D-6E8A-4147-A177-3AD203B41FA5}">
                      <a16:colId xmlns:a16="http://schemas.microsoft.com/office/drawing/2014/main" val="2501717556"/>
                    </a:ext>
                  </a:extLst>
                </a:gridCol>
              </a:tblGrid>
              <a:tr h="306602">
                <a:tc>
                  <a:txBody>
                    <a:bodyPr/>
                    <a:lstStyle/>
                    <a:p>
                      <a:pPr algn="ctr" fontAlgn="t"/>
                      <a:r>
                        <a:rPr lang="el-GR" sz="1400" b="1" dirty="0">
                          <a:solidFill>
                            <a:schemeClr val="tx1"/>
                          </a:solidFill>
                          <a:effectLst/>
                          <a:latin typeface="Calibri" panose="020F0502020204030204" pitchFamily="34" charset="0"/>
                          <a:cs typeface="Calibri" panose="020F0502020204030204" pitchFamily="34" charset="0"/>
                        </a:rPr>
                        <a:t>Έργο</a:t>
                      </a:r>
                      <a:endParaRPr lang="en-US" sz="1400" b="1" dirty="0">
                        <a:solidFill>
                          <a:schemeClr val="tx1"/>
                        </a:solidFill>
                        <a:effectLst/>
                        <a:latin typeface="Calibri" panose="020F0502020204030204" pitchFamily="34" charset="0"/>
                        <a:cs typeface="Calibri" panose="020F0502020204030204" pitchFamily="34" charset="0"/>
                      </a:endParaRPr>
                    </a:p>
                  </a:txBody>
                  <a:tcPr marR="76200" marT="76200" marB="76200" anchor="ctr">
                    <a:lnL>
                      <a:noFill/>
                    </a:lnL>
                    <a:lnR w="12700" cap="flat" cmpd="sng" algn="ctr">
                      <a:solidFill>
                        <a:schemeClr val="bg1">
                          <a:lumMod val="50000"/>
                        </a:schemeClr>
                      </a:solidFill>
                      <a:prstDash val="solid"/>
                      <a:round/>
                      <a:headEnd type="none" w="med" len="med"/>
                      <a:tailEnd type="none" w="med" len="med"/>
                    </a:lnR>
                    <a:lnT w="7620" cap="flat" cmpd="sng" algn="ctr">
                      <a:noFill/>
                      <a:prstDash val="solid"/>
                      <a:round/>
                      <a:headEnd type="none" w="med" len="med"/>
                      <a:tailEnd type="none" w="med" len="med"/>
                    </a:lnT>
                    <a:lnB w="285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0022131"/>
                  </a:ext>
                </a:extLst>
              </a:tr>
              <a:tr h="879033">
                <a:tc>
                  <a:txBody>
                    <a:bodyPr/>
                    <a:lstStyle/>
                    <a:p>
                      <a:pPr algn="just" fontAlgn="t"/>
                      <a:r>
                        <a:rPr lang="el-GR" sz="1200" b="1" dirty="0">
                          <a:solidFill>
                            <a:schemeClr val="tx1"/>
                          </a:solidFill>
                          <a:effectLst/>
                          <a:latin typeface="Calibri" panose="020F0502020204030204" pitchFamily="34" charset="0"/>
                        </a:rPr>
                        <a:t>Δημιουργία δύο (2) Τοξικολογικών</a:t>
                      </a:r>
                      <a:r>
                        <a:rPr lang="el-GR" sz="1200" b="1" baseline="0" dirty="0">
                          <a:solidFill>
                            <a:schemeClr val="tx1"/>
                          </a:solidFill>
                          <a:effectLst/>
                          <a:latin typeface="Calibri" panose="020F0502020204030204" pitchFamily="34" charset="0"/>
                        </a:rPr>
                        <a:t> Εργαστηρίων και τεσσάρων (4) </a:t>
                      </a:r>
                      <a:r>
                        <a:rPr lang="el-GR" sz="1200" b="1" baseline="0" dirty="0" err="1">
                          <a:solidFill>
                            <a:schemeClr val="tx1"/>
                          </a:solidFill>
                          <a:effectLst/>
                          <a:latin typeface="Calibri" panose="020F0502020204030204" pitchFamily="34" charset="0"/>
                        </a:rPr>
                        <a:t>Παθολογοανατομικών</a:t>
                      </a:r>
                      <a:r>
                        <a:rPr lang="el-GR" sz="1200" b="1" baseline="0" dirty="0">
                          <a:solidFill>
                            <a:schemeClr val="tx1"/>
                          </a:solidFill>
                          <a:effectLst/>
                          <a:latin typeface="Calibri" panose="020F0502020204030204" pitchFamily="34" charset="0"/>
                        </a:rPr>
                        <a:t> Εργαστηρίων στις Ιατροδικαστικές Υπηρεσίες του Κράτους </a:t>
                      </a:r>
                      <a:endParaRPr lang="el-GR" sz="1200" b="1" dirty="0">
                        <a:solidFill>
                          <a:schemeClr val="tx1"/>
                        </a:solidFill>
                        <a:effectLst/>
                        <a:latin typeface="Calibri" panose="020F0502020204030204" pitchFamily="34" charset="0"/>
                      </a:endParaRPr>
                    </a:p>
                    <a:p>
                      <a:pPr algn="just" fontAlgn="t"/>
                      <a:r>
                        <a:rPr lang="el-GR" sz="1200" b="0" dirty="0">
                          <a:solidFill>
                            <a:schemeClr val="tx1"/>
                          </a:solidFill>
                          <a:effectLst/>
                          <a:latin typeface="Calibri" panose="020F0502020204030204" pitchFamily="34" charset="0"/>
                        </a:rPr>
                        <a:t>Δημιουργία δύο (2) νέων τοξικολογικών εργαστηρίων στις Ιατροδικαστικές Υπηρεσίες Πάτρας και Ηρακλείου και τεσσάρων (4) </a:t>
                      </a:r>
                      <a:r>
                        <a:rPr lang="el-GR" sz="1200" b="0" dirty="0" err="1">
                          <a:solidFill>
                            <a:schemeClr val="tx1"/>
                          </a:solidFill>
                          <a:effectLst/>
                          <a:latin typeface="Calibri" panose="020F0502020204030204" pitchFamily="34" charset="0"/>
                        </a:rPr>
                        <a:t>παθολογοανατομικών</a:t>
                      </a:r>
                      <a:r>
                        <a:rPr lang="el-GR" sz="1200" b="0" dirty="0">
                          <a:solidFill>
                            <a:schemeClr val="tx1"/>
                          </a:solidFill>
                          <a:effectLst/>
                          <a:latin typeface="Calibri" panose="020F0502020204030204" pitchFamily="34" charset="0"/>
                        </a:rPr>
                        <a:t> εργαστηρίων σε Αθήνα, Θεσσαλονίκη, Πάτρα και Ηράκλειο για την μείωση του χρόνου διεκπεραίωσης </a:t>
                      </a:r>
                      <a:r>
                        <a:rPr lang="el-GR" sz="1200" b="0" dirty="0" err="1">
                          <a:solidFill>
                            <a:schemeClr val="tx1"/>
                          </a:solidFill>
                          <a:effectLst/>
                          <a:latin typeface="Calibri" panose="020F0502020204030204" pitchFamily="34" charset="0"/>
                        </a:rPr>
                        <a:t>νεκροτομικών</a:t>
                      </a:r>
                      <a:r>
                        <a:rPr lang="el-GR" sz="1200" b="0" dirty="0">
                          <a:solidFill>
                            <a:schemeClr val="tx1"/>
                          </a:solidFill>
                          <a:effectLst/>
                          <a:latin typeface="Calibri" panose="020F0502020204030204" pitchFamily="34" charset="0"/>
                        </a:rPr>
                        <a:t> περιστατικών και γενικότερα για την εύρυθμη λειτουργία της Ιατροδικαστικής Υπηρεσίας του Κράτους και την εξοικονόμηση δημοσίων πόρων.</a:t>
                      </a:r>
                    </a:p>
                  </a:txBody>
                  <a:tcPr marR="76200" marT="76200" marB="76200" anchor="ctr">
                    <a:lnL>
                      <a:noFill/>
                    </a:lnL>
                    <a:lnR w="12700" cap="flat" cmpd="sng" algn="ctr">
                      <a:solidFill>
                        <a:schemeClr val="bg1">
                          <a:lumMod val="50000"/>
                        </a:schemeClr>
                      </a:solidFill>
                      <a:prstDash val="solid"/>
                      <a:round/>
                      <a:headEnd type="none" w="med" len="med"/>
                      <a:tailEnd type="none" w="med" len="med"/>
                    </a:lnR>
                    <a:lnT w="28575" cap="flat" cmpd="sng" algn="ctr">
                      <a:solidFill>
                        <a:schemeClr val="bg1">
                          <a:lumMod val="50000"/>
                        </a:schemeClr>
                      </a:solidFill>
                      <a:prstDash val="solid"/>
                      <a:round/>
                      <a:headEnd type="none" w="med" len="med"/>
                      <a:tailEnd type="none" w="med" len="med"/>
                    </a:lnT>
                    <a:lnB w="285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72085368"/>
                  </a:ext>
                </a:extLst>
              </a:tr>
              <a:tr h="940777">
                <a:tc>
                  <a:txBody>
                    <a:bodyPr/>
                    <a:lstStyle/>
                    <a:p>
                      <a:pPr algn="just" fontAlgn="t"/>
                      <a:r>
                        <a:rPr lang="el-GR" sz="1200" b="1" dirty="0">
                          <a:solidFill>
                            <a:schemeClr val="tx1"/>
                          </a:solidFill>
                          <a:effectLst/>
                          <a:latin typeface="Calibri" panose="020F0502020204030204" pitchFamily="34" charset="0"/>
                          <a:cs typeface="Calibri" panose="020F0502020204030204" pitchFamily="34" charset="0"/>
                        </a:rPr>
                        <a:t>Πρόγραμμα</a:t>
                      </a:r>
                      <a:r>
                        <a:rPr lang="el-GR" sz="1200" b="1" baseline="0" dirty="0">
                          <a:solidFill>
                            <a:schemeClr val="tx1"/>
                          </a:solidFill>
                          <a:effectLst/>
                          <a:latin typeface="Calibri" panose="020F0502020204030204" pitchFamily="34" charset="0"/>
                          <a:cs typeface="Calibri" panose="020F0502020204030204" pitchFamily="34" charset="0"/>
                        </a:rPr>
                        <a:t> Διαχείρισης Προσωπικού Κεντρικής Υπηρεσίας Υπουργείου Δικαιοσύνης, Περιφερειακών Υπηρεσιών του Υπουργείου Δικαιοσύνης, ΕΠΑ, Σπιτιών του Παιδιού και Υπηρεσιών Επιμελητών Ανηλίκων του Υπουργείου Δικαιοσύνης</a:t>
                      </a:r>
                      <a:endParaRPr lang="el-GR" sz="1200" b="1" dirty="0">
                        <a:solidFill>
                          <a:schemeClr val="tx1"/>
                        </a:solidFill>
                        <a:effectLst/>
                        <a:latin typeface="Calibri" panose="020F0502020204030204" pitchFamily="34" charset="0"/>
                        <a:cs typeface="Calibri" panose="020F0502020204030204" pitchFamily="34" charset="0"/>
                      </a:endParaRPr>
                    </a:p>
                    <a:p>
                      <a:pPr algn="just" fontAlgn="t"/>
                      <a:r>
                        <a:rPr lang="el-GR" sz="1200" b="0" dirty="0">
                          <a:solidFill>
                            <a:schemeClr val="tx1"/>
                          </a:solidFill>
                          <a:effectLst/>
                          <a:latin typeface="Calibri" panose="020F0502020204030204" pitchFamily="34" charset="0"/>
                          <a:cs typeface="Calibri" panose="020F0502020204030204" pitchFamily="34" charset="0"/>
                        </a:rPr>
                        <a:t>Προμήθεια και εγκατάσταση Ολοκληρωμένου Συστήματος Διαχείρισης Προσωπικού για τις ανάγκες της Κεντρικής Υπηρεσίας του Υπουργείου Δικαιοσύνης, των Υπηρεσιών Επιμελητών Ανηλίκων &amp; Κοινωνικής Αρωγής και των Εταιρειών Προστασίας Ανηλίκων. Η σχετική δράση αφορά στη δημιουργία ενός</a:t>
                      </a:r>
                      <a:r>
                        <a:rPr lang="el-GR" sz="1200" b="0" baseline="0" dirty="0">
                          <a:solidFill>
                            <a:schemeClr val="tx1"/>
                          </a:solidFill>
                          <a:effectLst/>
                          <a:latin typeface="Calibri" panose="020F0502020204030204" pitchFamily="34" charset="0"/>
                          <a:cs typeface="Calibri" panose="020F0502020204030204" pitchFamily="34" charset="0"/>
                        </a:rPr>
                        <a:t> ολοκληρωμένου συστήματος διαχείρισης των υπηρεσιακών μεταβολών και λοιπών στοιχείων των δικαστικών λειτουργών, των δικαστικών υπαλλήλων, των συμβολαιογράφων των ΥΕΚΑ και ΕΠΑ. Η σχετική μελέτη προδιαγραφών έχει ήδη ολοκληρωθεί και αναμένεται η εκτέλεση των πρώτων ενεργειών υλοποίησης. </a:t>
                      </a:r>
                      <a:endParaRPr lang="el-GR" sz="1200" b="0" dirty="0">
                        <a:solidFill>
                          <a:schemeClr val="tx1"/>
                        </a:solidFill>
                        <a:effectLst/>
                        <a:latin typeface="Calibri" panose="020F0502020204030204" pitchFamily="34" charset="0"/>
                        <a:cs typeface="Calibri" panose="020F0502020204030204" pitchFamily="34" charset="0"/>
                      </a:endParaRPr>
                    </a:p>
                  </a:txBody>
                  <a:tcPr marR="76200" marT="76200" marB="76200" anchor="ctr">
                    <a:lnL>
                      <a:noFill/>
                    </a:lnL>
                    <a:lnR w="12700" cap="flat" cmpd="sng" algn="ctr">
                      <a:solidFill>
                        <a:schemeClr val="bg1">
                          <a:lumMod val="50000"/>
                        </a:schemeClr>
                      </a:solidFill>
                      <a:prstDash val="solid"/>
                      <a:round/>
                      <a:headEnd type="none" w="med" len="med"/>
                      <a:tailEnd type="none" w="med" len="med"/>
                    </a:lnR>
                    <a:lnT w="28575" cap="flat" cmpd="sng" algn="ctr">
                      <a:solidFill>
                        <a:schemeClr val="bg1">
                          <a:lumMod val="50000"/>
                        </a:schemeClr>
                      </a:solidFill>
                      <a:prstDash val="solid"/>
                      <a:round/>
                      <a:headEnd type="none" w="med" len="med"/>
                      <a:tailEnd type="none" w="med" len="med"/>
                    </a:lnT>
                    <a:lnB w="285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43056820"/>
                  </a:ext>
                </a:extLst>
              </a:tr>
              <a:tr h="1197523">
                <a:tc>
                  <a:txBody>
                    <a:bodyPr/>
                    <a:lstStyle/>
                    <a:p>
                      <a:pPr algn="just" fontAlgn="t"/>
                      <a:r>
                        <a:rPr lang="el-GR" sz="1200" b="1" dirty="0">
                          <a:solidFill>
                            <a:schemeClr val="tx1"/>
                          </a:solidFill>
                          <a:effectLst/>
                          <a:latin typeface="+mn-lt"/>
                        </a:rPr>
                        <a:t>Σύσταση Γραφείου</a:t>
                      </a:r>
                      <a:r>
                        <a:rPr lang="el-GR" sz="1200" b="1" baseline="0" dirty="0">
                          <a:solidFill>
                            <a:srgbClr val="CC3300"/>
                          </a:solidFill>
                          <a:effectLst/>
                          <a:latin typeface="+mn-lt"/>
                        </a:rPr>
                        <a:t> </a:t>
                      </a:r>
                      <a:r>
                        <a:rPr lang="el-GR" sz="1200" b="1" dirty="0">
                          <a:solidFill>
                            <a:schemeClr val="tx1"/>
                          </a:solidFill>
                          <a:effectLst/>
                          <a:latin typeface="+mn-lt"/>
                        </a:rPr>
                        <a:t>Συλλογής και Επεξεργασίας Δικαστικώ</a:t>
                      </a:r>
                      <a:r>
                        <a:rPr lang="el-GR" sz="1200" b="1" baseline="0" dirty="0">
                          <a:solidFill>
                            <a:schemeClr val="tx1"/>
                          </a:solidFill>
                          <a:effectLst/>
                          <a:latin typeface="+mn-lt"/>
                        </a:rPr>
                        <a:t>ν </a:t>
                      </a:r>
                      <a:r>
                        <a:rPr lang="el-GR" sz="1200" b="1" dirty="0">
                          <a:solidFill>
                            <a:schemeClr val="tx1"/>
                          </a:solidFill>
                          <a:effectLst/>
                          <a:latin typeface="+mn-lt"/>
                        </a:rPr>
                        <a:t>Στατιστικών Στοιχείων (</a:t>
                      </a:r>
                      <a:r>
                        <a:rPr lang="el-GR" sz="1200" b="1" dirty="0" err="1">
                          <a:solidFill>
                            <a:schemeClr val="tx1"/>
                          </a:solidFill>
                          <a:effectLst/>
                          <a:latin typeface="+mn-lt"/>
                        </a:rPr>
                        <a:t>JustStat</a:t>
                      </a:r>
                      <a:r>
                        <a:rPr lang="el-GR" sz="1200" b="1" dirty="0">
                          <a:solidFill>
                            <a:schemeClr val="tx1"/>
                          </a:solidFill>
                          <a:effectLst/>
                          <a:latin typeface="+mn-lt"/>
                        </a:rPr>
                        <a:t>)</a:t>
                      </a:r>
                    </a:p>
                    <a:p>
                      <a:pPr algn="just" fontAlgn="t"/>
                      <a:r>
                        <a:rPr lang="el-GR" sz="1200" b="0" dirty="0">
                          <a:solidFill>
                            <a:schemeClr val="tx1"/>
                          </a:solidFill>
                          <a:effectLst/>
                          <a:latin typeface="+mn-lt"/>
                        </a:rPr>
                        <a:t>Αντικείμενό τ</a:t>
                      </a:r>
                      <a:r>
                        <a:rPr lang="el-GR" sz="1200" b="0" strike="noStrike" dirty="0">
                          <a:solidFill>
                            <a:schemeClr val="tx1"/>
                          </a:solidFill>
                          <a:effectLst/>
                          <a:latin typeface="+mn-lt"/>
                        </a:rPr>
                        <a:t>ου</a:t>
                      </a:r>
                      <a:r>
                        <a:rPr lang="el-GR" sz="1200" b="0" dirty="0">
                          <a:solidFill>
                            <a:schemeClr val="tx1"/>
                          </a:solidFill>
                          <a:effectLst/>
                          <a:latin typeface="+mn-lt"/>
                        </a:rPr>
                        <a:t> </a:t>
                      </a:r>
                      <a:r>
                        <a:rPr lang="el-GR" sz="1200" b="0" baseline="0" dirty="0">
                          <a:solidFill>
                            <a:schemeClr val="tx1"/>
                          </a:solidFill>
                          <a:effectLst/>
                          <a:latin typeface="+mn-lt"/>
                        </a:rPr>
                        <a:t>ανεξάρτητ</a:t>
                      </a:r>
                      <a:r>
                        <a:rPr lang="el-GR" sz="1200" b="0" strike="noStrike" baseline="0" dirty="0">
                          <a:solidFill>
                            <a:schemeClr val="tx1"/>
                          </a:solidFill>
                          <a:effectLst/>
                          <a:latin typeface="+mn-lt"/>
                        </a:rPr>
                        <a:t>ου</a:t>
                      </a:r>
                      <a:r>
                        <a:rPr lang="el-GR" sz="1200" b="0" baseline="0" dirty="0">
                          <a:solidFill>
                            <a:schemeClr val="tx1"/>
                          </a:solidFill>
                          <a:effectLst/>
                          <a:latin typeface="+mn-lt"/>
                        </a:rPr>
                        <a:t> </a:t>
                      </a:r>
                      <a:r>
                        <a:rPr lang="el-GR" sz="1200" b="0" strike="noStrike" baseline="0" dirty="0">
                          <a:solidFill>
                            <a:schemeClr val="tx1"/>
                          </a:solidFill>
                          <a:effectLst/>
                          <a:latin typeface="+mn-lt"/>
                        </a:rPr>
                        <a:t>αυτού Γραφείου </a:t>
                      </a:r>
                      <a:r>
                        <a:rPr lang="el-GR" sz="1200" b="0" baseline="0" dirty="0">
                          <a:solidFill>
                            <a:schemeClr val="tx1"/>
                          </a:solidFill>
                          <a:effectLst/>
                          <a:latin typeface="+mn-lt"/>
                        </a:rPr>
                        <a:t>(άρθρο 358 του νόμου 4700/2020) θ</a:t>
                      </a:r>
                      <a:r>
                        <a:rPr lang="el-GR" sz="1200" b="0" dirty="0">
                          <a:solidFill>
                            <a:schemeClr val="tx1"/>
                          </a:solidFill>
                          <a:effectLst/>
                          <a:latin typeface="+mn-lt"/>
                        </a:rPr>
                        <a:t>α αποτελέσει η συστηματική συλλογή στατιστικών στοιχείων από όλα τα δικαστήρια της Χώρας και τις εισαγγελίες, όλων των βαθμίδων για κάθε κατηγορία υποθέσεων και διαδικασία, όπως επίσης τις υποθέσεις που διευθετήθηκαν με τη διαμεσολάβηση, τη δικαστική μεσολάβηση καθώς και τις θεσμικές διαιτησίες που διεξάγονται στην επικράτεια.</a:t>
                      </a:r>
                      <a:endParaRPr lang="en-US" sz="1200" b="0" dirty="0">
                        <a:solidFill>
                          <a:schemeClr val="tx1"/>
                        </a:solidFill>
                        <a:effectLst/>
                        <a:latin typeface="+mn-lt"/>
                      </a:endParaRPr>
                    </a:p>
                    <a:p>
                      <a:pPr algn="just" fontAlgn="t"/>
                      <a:r>
                        <a:rPr lang="el-GR" sz="1200" b="0" dirty="0">
                          <a:solidFill>
                            <a:schemeClr val="tx1"/>
                          </a:solidFill>
                          <a:effectLst/>
                          <a:latin typeface="+mn-lt"/>
                        </a:rPr>
                        <a:t>Στο πλαίσιο της νέας υπηρεσίας θα είναι δυνατή η δημιουργία ποσοτικών και ποιοτικών μεταβλητών, σε συμφωνία με τους εμπλεκόμενους φορείς, για την οικοδόμηση του πληροφοριακού </a:t>
                      </a:r>
                      <a:r>
                        <a:rPr lang="el-GR" sz="1200" b="0" dirty="0">
                          <a:solidFill>
                            <a:schemeClr val="tx1"/>
                          </a:solidFill>
                          <a:effectLst/>
                          <a:latin typeface="Calibri" panose="020F0502020204030204" pitchFamily="34" charset="0"/>
                          <a:cs typeface="Calibri" panose="020F0502020204030204" pitchFamily="34" charset="0"/>
                        </a:rPr>
                        <a:t>συστήματος για τον ετήσιο έλεγχο της αποτελεσματικότητας και τον σχεδιασμό συστημάτων αντιμετώπισης εκτάκτων καταστάσεων που αναμένεται να προκαλέσουν ιδιαίτερη επιβάρυνση στα δικαστήρια.</a:t>
                      </a:r>
                      <a:endParaRPr lang="en-US" sz="1200" b="0" dirty="0">
                        <a:solidFill>
                          <a:schemeClr val="tx1"/>
                        </a:solidFill>
                        <a:effectLst/>
                        <a:latin typeface="Calibri" panose="020F0502020204030204" pitchFamily="34" charset="0"/>
                        <a:cs typeface="Calibri" panose="020F0502020204030204" pitchFamily="34" charset="0"/>
                      </a:endParaRPr>
                    </a:p>
                  </a:txBody>
                  <a:tcPr marR="76200" marT="76200" marB="76200" anchor="ctr">
                    <a:lnL>
                      <a:noFill/>
                    </a:lnL>
                    <a:lnR w="12700" cap="flat" cmpd="sng" algn="ctr">
                      <a:solidFill>
                        <a:schemeClr val="bg1">
                          <a:lumMod val="50000"/>
                        </a:schemeClr>
                      </a:solidFill>
                      <a:prstDash val="solid"/>
                      <a:round/>
                      <a:headEnd type="none" w="med" len="med"/>
                      <a:tailEnd type="none" w="med" len="med"/>
                    </a:lnR>
                    <a:lnT w="28575" cap="flat" cmpd="sng" algn="ctr">
                      <a:solidFill>
                        <a:schemeClr val="bg1">
                          <a:lumMod val="50000"/>
                        </a:schemeClr>
                      </a:solidFill>
                      <a:prstDash val="solid"/>
                      <a:round/>
                      <a:headEnd type="none" w="med" len="med"/>
                      <a:tailEnd type="none" w="med" len="med"/>
                    </a:lnT>
                    <a:lnB w="285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46440429"/>
                  </a:ext>
                </a:extLst>
              </a:tr>
            </a:tbl>
          </a:graphicData>
        </a:graphic>
      </p:graphicFrame>
      <p:sp>
        <p:nvSpPr>
          <p:cNvPr id="19" name="Right Triangle 18">
            <a:extLst>
              <a:ext uri="{FF2B5EF4-FFF2-40B4-BE49-F238E27FC236}">
                <a16:creationId xmlns:a16="http://schemas.microsoft.com/office/drawing/2014/main" id="{BD3DF2BB-1D9D-483A-81D8-D4D280A4242C}"/>
              </a:ext>
            </a:extLst>
          </p:cNvPr>
          <p:cNvSpPr/>
          <p:nvPr/>
        </p:nvSpPr>
        <p:spPr>
          <a:xfrm>
            <a:off x="551791" y="436551"/>
            <a:ext cx="457200" cy="412279"/>
          </a:xfrm>
          <a:prstGeom prst="rtTriangle">
            <a:avLst/>
          </a:prstGeom>
          <a:solidFill>
            <a:srgbClr val="3462A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endParaRPr lang="en-US" sz="1200" i="1" dirty="0">
              <a:solidFill>
                <a:schemeClr val="bg1"/>
              </a:solidFill>
              <a:latin typeface="Calibri" panose="020F0502020204030204" pitchFamily="34" charset="0"/>
              <a:cs typeface="Calibri" panose="020F0502020204030204" pitchFamily="34" charset="0"/>
            </a:endParaRPr>
          </a:p>
        </p:txBody>
      </p:sp>
      <p:grpSp>
        <p:nvGrpSpPr>
          <p:cNvPr id="13" name="17 - Ομάδα">
            <a:extLst>
              <a:ext uri="{FF2B5EF4-FFF2-40B4-BE49-F238E27FC236}">
                <a16:creationId xmlns:a16="http://schemas.microsoft.com/office/drawing/2014/main" id="{B609FA49-7ED6-4FF7-A1DD-89ED764E27D0}"/>
              </a:ext>
            </a:extLst>
          </p:cNvPr>
          <p:cNvGrpSpPr/>
          <p:nvPr/>
        </p:nvGrpSpPr>
        <p:grpSpPr>
          <a:xfrm>
            <a:off x="781050" y="1105824"/>
            <a:ext cx="10944224" cy="548225"/>
            <a:chOff x="781050" y="1318675"/>
            <a:chExt cx="10944225" cy="548225"/>
          </a:xfrm>
        </p:grpSpPr>
        <p:sp>
          <p:nvSpPr>
            <p:cNvPr id="20" name="Rectangle 19">
              <a:extLst>
                <a:ext uri="{FF2B5EF4-FFF2-40B4-BE49-F238E27FC236}">
                  <a16:creationId xmlns:a16="http://schemas.microsoft.com/office/drawing/2014/main" id="{9474DBC5-11FE-4DB7-B0DD-6D189C57203A}"/>
                </a:ext>
              </a:extLst>
            </p:cNvPr>
            <p:cNvSpPr/>
            <p:nvPr/>
          </p:nvSpPr>
          <p:spPr>
            <a:xfrm>
              <a:off x="1381125" y="1318675"/>
              <a:ext cx="10344150" cy="548225"/>
            </a:xfrm>
            <a:prstGeom prst="rect">
              <a:avLst/>
            </a:prstGeom>
            <a:solidFill>
              <a:schemeClr val="bg1">
                <a:lumMod val="85000"/>
              </a:schemeClr>
            </a:solidFill>
            <a:ln>
              <a:noFill/>
            </a:ln>
          </p:spPr>
          <p:txBody>
            <a:bodyPr wrap="square" anchor="ctr">
              <a:noAutofit/>
            </a:bodyPr>
            <a:lstStyle/>
            <a:p>
              <a:pPr marL="355600" fontAlgn="base">
                <a:spcAft>
                  <a:spcPts val="600"/>
                </a:spcAft>
              </a:pPr>
              <a:r>
                <a:rPr lang="el-GR" sz="1200" b="1" dirty="0">
                  <a:solidFill>
                    <a:schemeClr val="accent1">
                      <a:lumMod val="50000"/>
                    </a:schemeClr>
                  </a:solidFill>
                </a:rPr>
                <a:t>Αναδιοργάνωση και Ορθολογική Στελέχωση Υπηρεσιών του Υπουργείου Δικαιοσύνης</a:t>
              </a:r>
            </a:p>
          </p:txBody>
        </p:sp>
        <p:sp>
          <p:nvSpPr>
            <p:cNvPr id="21" name="Rectangle 20">
              <a:extLst>
                <a:ext uri="{FF2B5EF4-FFF2-40B4-BE49-F238E27FC236}">
                  <a16:creationId xmlns:a16="http://schemas.microsoft.com/office/drawing/2014/main" id="{1CD2452B-D0F3-429E-85A4-3EC1E0FF74A7}"/>
                </a:ext>
              </a:extLst>
            </p:cNvPr>
            <p:cNvSpPr/>
            <p:nvPr/>
          </p:nvSpPr>
          <p:spPr>
            <a:xfrm>
              <a:off x="781050" y="1318675"/>
              <a:ext cx="586539" cy="529175"/>
            </a:xfrm>
            <a:prstGeom prst="rect">
              <a:avLst/>
            </a:prstGeom>
            <a:solidFill>
              <a:srgbClr val="3462AB"/>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ct val="150000"/>
                </a:lnSpc>
              </a:pPr>
              <a:r>
                <a:rPr lang="el-GR" sz="1200" b="1" dirty="0">
                  <a:solidFill>
                    <a:schemeClr val="bg1"/>
                  </a:solidFill>
                  <a:latin typeface="Calibri" panose="020F0502020204030204" pitchFamily="34" charset="0"/>
                  <a:cs typeface="Calibri" panose="020F0502020204030204" pitchFamily="34" charset="0"/>
                </a:rPr>
                <a:t>1.</a:t>
              </a:r>
              <a:r>
                <a:rPr lang="en-US" sz="1200" b="1" dirty="0">
                  <a:solidFill>
                    <a:schemeClr val="bg1"/>
                  </a:solidFill>
                  <a:latin typeface="Calibri" panose="020F0502020204030204" pitchFamily="34" charset="0"/>
                  <a:cs typeface="Calibri" panose="020F0502020204030204" pitchFamily="34" charset="0"/>
                </a:rPr>
                <a:t>4</a:t>
              </a:r>
            </a:p>
          </p:txBody>
        </p:sp>
      </p:grpSp>
    </p:spTree>
    <p:extLst>
      <p:ext uri="{BB962C8B-B14F-4D97-AF65-F5344CB8AC3E}">
        <p14:creationId xmlns:p14="http://schemas.microsoft.com/office/powerpoint/2010/main" val="39953313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1"/>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360" imgH="360" progId="TCLayout.ActiveDocument.1">
                  <p:embed/>
                </p:oleObj>
              </mc:Choice>
              <mc:Fallback>
                <p:oleObj name="think-cell Slide" r:id="rId4" imgW="360" imgH="360" progId="TCLayout.ActiveDocument.1">
                  <p:embed/>
                  <p:pic>
                    <p:nvPicPr>
                      <p:cNvPr id="15" name="Object 14"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Rectangle 4" hidden="1">
            <a:extLst>
              <a:ext uri="{FF2B5EF4-FFF2-40B4-BE49-F238E27FC236}">
                <a16:creationId xmlns:a16="http://schemas.microsoft.com/office/drawing/2014/main" id="{9EFD4C57-0FB5-4AC6-A9AE-F38A86DE2332}"/>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lnSpc>
                <a:spcPct val="90000"/>
              </a:lnSpc>
              <a:spcBef>
                <a:spcPct val="0"/>
              </a:spcBef>
              <a:spcAft>
                <a:spcPct val="0"/>
              </a:spcAft>
            </a:pPr>
            <a:endParaRPr lang="el-GR" sz="2400" b="1" dirty="0">
              <a:latin typeface="Calibri" panose="020F0502020204030204" pitchFamily="34" charset="0"/>
              <a:ea typeface="+mj-ea"/>
              <a:cs typeface="Calibri" panose="020F0502020204030204" pitchFamily="34" charset="0"/>
              <a:sym typeface="Arial" panose="020B0604020202020204" pitchFamily="34" charset="0"/>
            </a:endParaRPr>
          </a:p>
        </p:txBody>
      </p:sp>
      <p:sp>
        <p:nvSpPr>
          <p:cNvPr id="14" name="Title 1"/>
          <p:cNvSpPr>
            <a:spLocks noGrp="1"/>
          </p:cNvSpPr>
          <p:nvPr>
            <p:ph type="title"/>
          </p:nvPr>
        </p:nvSpPr>
        <p:spPr>
          <a:xfrm>
            <a:off x="904875" y="365125"/>
            <a:ext cx="10515600" cy="530225"/>
          </a:xfrm>
        </p:spPr>
        <p:txBody>
          <a:bodyPr>
            <a:noAutofit/>
          </a:bodyPr>
          <a:lstStyle/>
          <a:p>
            <a:pPr>
              <a:spcBef>
                <a:spcPts val="600"/>
              </a:spcBef>
              <a:spcAft>
                <a:spcPts val="600"/>
              </a:spcAft>
            </a:pPr>
            <a:r>
              <a:rPr lang="el-GR" sz="2400" dirty="0"/>
              <a:t>Στόχου 1: Βασικά Έργα ανά δράση </a:t>
            </a:r>
            <a:endParaRPr lang="en-US" sz="2400" dirty="0">
              <a:solidFill>
                <a:srgbClr val="FF0000"/>
              </a:solidFill>
            </a:endParaRPr>
          </a:p>
        </p:txBody>
      </p:sp>
      <p:sp>
        <p:nvSpPr>
          <p:cNvPr id="7" name="Slide Number Placeholder 6"/>
          <p:cNvSpPr>
            <a:spLocks noGrp="1"/>
          </p:cNvSpPr>
          <p:nvPr>
            <p:ph type="sldNum" sz="quarter" idx="12"/>
          </p:nvPr>
        </p:nvSpPr>
        <p:spPr/>
        <p:txBody>
          <a:bodyPr/>
          <a:lstStyle/>
          <a:p>
            <a:fld id="{51543827-C2B0-46E7-89AA-B56A23F9ACD0}" type="slidenum">
              <a:rPr lang="en-US" smtClean="0"/>
              <a:pPr/>
              <a:t>16</a:t>
            </a:fld>
            <a:endParaRPr lang="en-US"/>
          </a:p>
        </p:txBody>
      </p:sp>
      <p:graphicFrame>
        <p:nvGraphicFramePr>
          <p:cNvPr id="8" name="Table 7">
            <a:extLst>
              <a:ext uri="{FF2B5EF4-FFF2-40B4-BE49-F238E27FC236}">
                <a16:creationId xmlns:a16="http://schemas.microsoft.com/office/drawing/2014/main" id="{E7514824-58BF-493B-8F1C-6B703FF1124F}"/>
              </a:ext>
            </a:extLst>
          </p:cNvPr>
          <p:cNvGraphicFramePr>
            <a:graphicFrameLocks noGrp="1"/>
          </p:cNvGraphicFramePr>
          <p:nvPr>
            <p:extLst>
              <p:ext uri="{D42A27DB-BD31-4B8C-83A1-F6EECF244321}">
                <p14:modId xmlns:p14="http://schemas.microsoft.com/office/powerpoint/2010/main" val="2699991409"/>
              </p:ext>
            </p:extLst>
          </p:nvPr>
        </p:nvGraphicFramePr>
        <p:xfrm>
          <a:off x="976389" y="1659164"/>
          <a:ext cx="10748885" cy="1283583"/>
        </p:xfrm>
        <a:graphic>
          <a:graphicData uri="http://schemas.openxmlformats.org/drawingml/2006/table">
            <a:tbl>
              <a:tblPr/>
              <a:tblGrid>
                <a:gridCol w="10748885">
                  <a:extLst>
                    <a:ext uri="{9D8B030D-6E8A-4147-A177-3AD203B41FA5}">
                      <a16:colId xmlns:a16="http://schemas.microsoft.com/office/drawing/2014/main" val="2501717556"/>
                    </a:ext>
                  </a:extLst>
                </a:gridCol>
              </a:tblGrid>
              <a:tr h="582543">
                <a:tc>
                  <a:txBody>
                    <a:bodyPr/>
                    <a:lstStyle/>
                    <a:p>
                      <a:pPr algn="ctr" fontAlgn="t"/>
                      <a:r>
                        <a:rPr lang="el-GR" sz="1400" b="1" dirty="0">
                          <a:solidFill>
                            <a:schemeClr val="tx1"/>
                          </a:solidFill>
                          <a:effectLst/>
                          <a:latin typeface="Calibri" panose="020F0502020204030204" pitchFamily="34" charset="0"/>
                          <a:cs typeface="Calibri" panose="020F0502020204030204" pitchFamily="34" charset="0"/>
                        </a:rPr>
                        <a:t>Έργο</a:t>
                      </a:r>
                      <a:endParaRPr lang="en-US" sz="1400" b="1" dirty="0">
                        <a:solidFill>
                          <a:schemeClr val="tx1"/>
                        </a:solidFill>
                        <a:effectLst/>
                        <a:latin typeface="Calibri" panose="020F0502020204030204" pitchFamily="34" charset="0"/>
                        <a:cs typeface="Calibri" panose="020F0502020204030204" pitchFamily="34" charset="0"/>
                      </a:endParaRPr>
                    </a:p>
                  </a:txBody>
                  <a:tcPr marR="76200" marT="76200" marB="76200" anchor="ctr">
                    <a:lnL>
                      <a:noFill/>
                    </a:lnL>
                    <a:lnR w="12700" cap="flat" cmpd="sng" algn="ctr">
                      <a:solidFill>
                        <a:schemeClr val="bg1">
                          <a:lumMod val="50000"/>
                        </a:schemeClr>
                      </a:solidFill>
                      <a:prstDash val="solid"/>
                      <a:round/>
                      <a:headEnd type="none" w="med" len="med"/>
                      <a:tailEnd type="none" w="med" len="med"/>
                    </a:lnR>
                    <a:lnT w="7620" cap="flat" cmpd="sng" algn="ctr">
                      <a:noFill/>
                      <a:prstDash val="solid"/>
                      <a:round/>
                      <a:headEnd type="none" w="med" len="med"/>
                      <a:tailEnd type="none" w="med" len="med"/>
                    </a:lnT>
                    <a:lnB w="285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0022131"/>
                  </a:ext>
                </a:extLst>
              </a:tr>
              <a:tr h="506128">
                <a:tc>
                  <a:txBody>
                    <a:bodyPr/>
                    <a:lstStyle/>
                    <a:p>
                      <a:pPr marL="0" marR="0" lvl="0" indent="0" algn="just" defTabSz="914400" rtl="0" eaLnBrk="1" fontAlgn="t" latinLnBrk="0" hangingPunct="1">
                        <a:lnSpc>
                          <a:spcPct val="100000"/>
                        </a:lnSpc>
                        <a:spcBef>
                          <a:spcPts val="0"/>
                        </a:spcBef>
                        <a:spcAft>
                          <a:spcPts val="0"/>
                        </a:spcAft>
                        <a:buClrTx/>
                        <a:buSzTx/>
                        <a:buFontTx/>
                        <a:buNone/>
                        <a:tabLst/>
                        <a:defRPr/>
                      </a:pPr>
                      <a:r>
                        <a:rPr kumimoji="0" lang="el-GR" sz="1200" b="1" i="0" u="none" strike="noStrike" kern="1200" cap="none" spc="0" normalizeH="0" baseline="0" noProof="0" dirty="0">
                          <a:ln>
                            <a:noFill/>
                          </a:ln>
                          <a:solidFill>
                            <a:prstClr val="black"/>
                          </a:solidFill>
                          <a:effectLst/>
                          <a:uLnTx/>
                          <a:uFillTx/>
                          <a:latin typeface="+mn-lt"/>
                          <a:ea typeface="+mn-ea"/>
                          <a:cs typeface="Calibri" panose="020F0502020204030204" pitchFamily="34" charset="0"/>
                        </a:rPr>
                        <a:t>Αλλαγή θεσμικού πλαισίου </a:t>
                      </a:r>
                      <a:r>
                        <a:rPr lang="el-GR" sz="1200" b="1" dirty="0">
                          <a:solidFill>
                            <a:schemeClr val="tx1"/>
                          </a:solidFill>
                          <a:effectLst/>
                          <a:latin typeface="+mn-lt"/>
                        </a:rPr>
                        <a:t>Εταιρειών Προστασίας Ανηλίκων</a:t>
                      </a:r>
                      <a:r>
                        <a:rPr kumimoji="0" lang="el-GR" sz="1200" b="1" i="0" u="none" strike="noStrike" kern="1200" cap="none" spc="0" normalizeH="0" baseline="0" noProof="0" dirty="0">
                          <a:ln>
                            <a:noFill/>
                          </a:ln>
                          <a:solidFill>
                            <a:prstClr val="black"/>
                          </a:solidFill>
                          <a:effectLst/>
                          <a:uLnTx/>
                          <a:uFillTx/>
                          <a:latin typeface="+mn-lt"/>
                          <a:ea typeface="+mn-ea"/>
                          <a:cs typeface="Calibri" panose="020F0502020204030204" pitchFamily="34" charset="0"/>
                        </a:rPr>
                        <a:t>και Σπιτιών του Παιδιού και Υπηρεσιών Επιμελητών Ανηλίκων του Υπουργείου Δικαιοσύνης </a:t>
                      </a:r>
                    </a:p>
                    <a:p>
                      <a:pPr marL="0" marR="0" lvl="0" indent="0" algn="just" defTabSz="914400" rtl="0" eaLnBrk="1" fontAlgn="t" latinLnBrk="0" hangingPunct="1">
                        <a:lnSpc>
                          <a:spcPct val="100000"/>
                        </a:lnSpc>
                        <a:spcBef>
                          <a:spcPts val="0"/>
                        </a:spcBef>
                        <a:spcAft>
                          <a:spcPts val="0"/>
                        </a:spcAft>
                        <a:buClrTx/>
                        <a:buSzTx/>
                        <a:buFontTx/>
                        <a:buNone/>
                        <a:tabLst/>
                        <a:defRPr/>
                      </a:pPr>
                      <a:r>
                        <a:rPr kumimoji="0" lang="el-GR" sz="1200" b="0" i="0" u="none" strike="noStrike" kern="1200" cap="none" spc="0" normalizeH="0" baseline="0" noProof="0" dirty="0">
                          <a:ln>
                            <a:noFill/>
                          </a:ln>
                          <a:solidFill>
                            <a:prstClr val="black"/>
                          </a:solidFill>
                          <a:effectLst/>
                          <a:uLnTx/>
                          <a:uFillTx/>
                          <a:latin typeface="+mn-lt"/>
                          <a:ea typeface="+mn-ea"/>
                          <a:cs typeface="Calibri" panose="020F0502020204030204" pitchFamily="34" charset="0"/>
                        </a:rPr>
                        <a:t>Το έργο περιλαμβάνει συντονισμένη προσπάθεια αναδιοργάνωσης της δομής,  της λειτουργίας και ολοκλήρωση θεσμικού πλαισίου οργανωτικών αλλαγών των εν λόγω δομών.</a:t>
                      </a:r>
                    </a:p>
                  </a:txBody>
                  <a:tcPr marR="76200" marT="76200" marB="76200" anchor="ctr">
                    <a:lnL>
                      <a:noFill/>
                    </a:lnL>
                    <a:lnR w="12700" cap="flat" cmpd="sng" algn="ctr">
                      <a:solidFill>
                        <a:schemeClr val="bg1">
                          <a:lumMod val="50000"/>
                        </a:schemeClr>
                      </a:solidFill>
                      <a:prstDash val="solid"/>
                      <a:round/>
                      <a:headEnd type="none" w="med" len="med"/>
                      <a:tailEnd type="none" w="med" len="med"/>
                    </a:lnR>
                    <a:lnT w="28575"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72085368"/>
                  </a:ext>
                </a:extLst>
              </a:tr>
            </a:tbl>
          </a:graphicData>
        </a:graphic>
      </p:graphicFrame>
      <p:sp>
        <p:nvSpPr>
          <p:cNvPr id="19" name="Right Triangle 18">
            <a:extLst>
              <a:ext uri="{FF2B5EF4-FFF2-40B4-BE49-F238E27FC236}">
                <a16:creationId xmlns:a16="http://schemas.microsoft.com/office/drawing/2014/main" id="{BD3DF2BB-1D9D-483A-81D8-D4D280A4242C}"/>
              </a:ext>
            </a:extLst>
          </p:cNvPr>
          <p:cNvSpPr/>
          <p:nvPr/>
        </p:nvSpPr>
        <p:spPr>
          <a:xfrm>
            <a:off x="551791" y="436551"/>
            <a:ext cx="457200" cy="412279"/>
          </a:xfrm>
          <a:prstGeom prst="rtTriangle">
            <a:avLst/>
          </a:prstGeom>
          <a:solidFill>
            <a:srgbClr val="3462A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endParaRPr lang="en-US" sz="1200" i="1" dirty="0">
              <a:solidFill>
                <a:schemeClr val="bg1"/>
              </a:solidFill>
              <a:latin typeface="Calibri" panose="020F0502020204030204" pitchFamily="34" charset="0"/>
              <a:cs typeface="Calibri" panose="020F0502020204030204" pitchFamily="34" charset="0"/>
            </a:endParaRPr>
          </a:p>
        </p:txBody>
      </p:sp>
      <p:graphicFrame>
        <p:nvGraphicFramePr>
          <p:cNvPr id="2" name="Πίνακας 1"/>
          <p:cNvGraphicFramePr>
            <a:graphicFrameLocks noGrp="1"/>
          </p:cNvGraphicFramePr>
          <p:nvPr>
            <p:extLst>
              <p:ext uri="{D42A27DB-BD31-4B8C-83A1-F6EECF244321}">
                <p14:modId xmlns:p14="http://schemas.microsoft.com/office/powerpoint/2010/main" val="112424973"/>
              </p:ext>
            </p:extLst>
          </p:nvPr>
        </p:nvGraphicFramePr>
        <p:xfrm>
          <a:off x="933618" y="2942747"/>
          <a:ext cx="10791656" cy="2346734"/>
        </p:xfrm>
        <a:graphic>
          <a:graphicData uri="http://schemas.openxmlformats.org/drawingml/2006/table">
            <a:tbl>
              <a:tblPr/>
              <a:tblGrid>
                <a:gridCol w="10791656">
                  <a:extLst>
                    <a:ext uri="{9D8B030D-6E8A-4147-A177-3AD203B41FA5}">
                      <a16:colId xmlns:a16="http://schemas.microsoft.com/office/drawing/2014/main" val="20000"/>
                    </a:ext>
                  </a:extLst>
                </a:gridCol>
              </a:tblGrid>
              <a:tr h="766454">
                <a:tc>
                  <a:txBody>
                    <a:bodyPr/>
                    <a:lstStyle/>
                    <a:p>
                      <a:pPr algn="just" fontAlgn="t"/>
                      <a:r>
                        <a:rPr lang="el-GR" sz="1200" b="1" dirty="0">
                          <a:solidFill>
                            <a:schemeClr val="tx1"/>
                          </a:solidFill>
                          <a:effectLst/>
                          <a:latin typeface="Calibri" panose="020F0502020204030204" pitchFamily="34" charset="0"/>
                          <a:cs typeface="Calibri" panose="020F0502020204030204" pitchFamily="34" charset="0"/>
                        </a:rPr>
                        <a:t>Επιμορφωτικά Προγράμματα</a:t>
                      </a:r>
                      <a:r>
                        <a:rPr lang="el-GR" sz="1200" b="1" baseline="0" dirty="0">
                          <a:solidFill>
                            <a:schemeClr val="tx1"/>
                          </a:solidFill>
                          <a:effectLst/>
                          <a:latin typeface="Calibri" panose="020F0502020204030204" pitchFamily="34" charset="0"/>
                          <a:cs typeface="Calibri" panose="020F0502020204030204" pitchFamily="34" charset="0"/>
                        </a:rPr>
                        <a:t> εκπαίδευσης προσωπικού Εταιρειών Προστασίας Ανηλίκων </a:t>
                      </a:r>
                      <a:r>
                        <a:rPr lang="el-GR" sz="1200" b="1" kern="1200" baseline="0" dirty="0">
                          <a:solidFill>
                            <a:schemeClr val="tx1"/>
                          </a:solidFill>
                          <a:effectLst/>
                          <a:latin typeface="Calibri" panose="020F0502020204030204" pitchFamily="34" charset="0"/>
                          <a:ea typeface="+mn-ea"/>
                          <a:cs typeface="Calibri" panose="020F0502020204030204" pitchFamily="34" charset="0"/>
                        </a:rPr>
                        <a:t>και Σπιτιών του Παιδιού </a:t>
                      </a:r>
                      <a:r>
                        <a:rPr kumimoji="0" lang="el-GR" sz="1200" b="1"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rPr>
                        <a:t>και Υπηρεσιών Επιμελητών Ανηλίκων του Υπουργείου Δικαιοσύνης </a:t>
                      </a:r>
                      <a:endParaRPr lang="el-GR" sz="1200" b="1" kern="1200" baseline="0" dirty="0">
                        <a:solidFill>
                          <a:schemeClr val="tx1"/>
                        </a:solidFill>
                        <a:effectLst/>
                        <a:latin typeface="Calibri" panose="020F0502020204030204" pitchFamily="34" charset="0"/>
                        <a:ea typeface="+mn-ea"/>
                        <a:cs typeface="Calibri" panose="020F0502020204030204" pitchFamily="34" charset="0"/>
                      </a:endParaRPr>
                    </a:p>
                    <a:p>
                      <a:pPr algn="just" fontAlgn="t"/>
                      <a:r>
                        <a:rPr lang="el-GR" sz="1200" b="0" baseline="0" dirty="0">
                          <a:solidFill>
                            <a:schemeClr val="tx1"/>
                          </a:solidFill>
                          <a:effectLst/>
                          <a:latin typeface="Calibri" panose="020F0502020204030204" pitchFamily="34" charset="0"/>
                          <a:cs typeface="Calibri" panose="020F0502020204030204" pitchFamily="34" charset="0"/>
                        </a:rPr>
                        <a:t>Θα πραγματοποιηθούν προγράμματα εκπαίδευσης του προσωπικού των εν λόγω δομών, προκειμένου να καταστεί αποτελεσματικότερη και αποδοτικότερη η εργασία τους. </a:t>
                      </a:r>
                      <a:endParaRPr lang="el-GR" sz="1200" b="0" dirty="0">
                        <a:solidFill>
                          <a:schemeClr val="tx1"/>
                        </a:solidFill>
                        <a:effectLst/>
                        <a:latin typeface="Calibri" panose="020F0502020204030204" pitchFamily="34" charset="0"/>
                        <a:cs typeface="Calibri" panose="020F0502020204030204" pitchFamily="34" charset="0"/>
                      </a:endParaRPr>
                    </a:p>
                  </a:txBody>
                  <a:tcPr marR="76200" marT="76200" marB="76200" anchor="ctr">
                    <a:lnL w="12700" cap="flat" cmpd="sng" algn="ctr">
                      <a:no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731407">
                <a:tc>
                  <a:txBody>
                    <a:bodyPr/>
                    <a:lstStyle/>
                    <a:p>
                      <a:pPr algn="just" fontAlgn="t"/>
                      <a:r>
                        <a:rPr lang="el-GR" sz="1200" b="1" dirty="0">
                          <a:solidFill>
                            <a:schemeClr val="tx1"/>
                          </a:solidFill>
                          <a:effectLst/>
                          <a:latin typeface="Calibri" panose="020F0502020204030204" pitchFamily="34" charset="0"/>
                          <a:cs typeface="Calibri" panose="020F0502020204030204" pitchFamily="34" charset="0"/>
                        </a:rPr>
                        <a:t>Ανάπτυξη πληροφοριακών συστημάτων </a:t>
                      </a:r>
                      <a:r>
                        <a:rPr lang="el-GR" sz="1200" b="1" baseline="0" dirty="0">
                          <a:solidFill>
                            <a:schemeClr val="tx1"/>
                          </a:solidFill>
                          <a:effectLst/>
                          <a:latin typeface="Calibri" panose="020F0502020204030204" pitchFamily="34" charset="0"/>
                          <a:cs typeface="Calibri" panose="020F0502020204030204" pitchFamily="34" charset="0"/>
                        </a:rPr>
                        <a:t>Εταιρειών Προστασίας Ανηλίκων </a:t>
                      </a:r>
                      <a:r>
                        <a:rPr lang="el-GR" sz="1200" b="1" dirty="0">
                          <a:solidFill>
                            <a:schemeClr val="tx1"/>
                          </a:solidFill>
                          <a:effectLst/>
                          <a:latin typeface="Calibri" panose="020F0502020204030204" pitchFamily="34" charset="0"/>
                          <a:cs typeface="Calibri" panose="020F0502020204030204" pitchFamily="34" charset="0"/>
                        </a:rPr>
                        <a:t>και Σπιτιών του Παιδιού </a:t>
                      </a:r>
                      <a:r>
                        <a:rPr lang="el-GR" sz="1200" b="1" kern="1200" baseline="0" dirty="0">
                          <a:solidFill>
                            <a:schemeClr val="tx1"/>
                          </a:solidFill>
                          <a:effectLst/>
                          <a:latin typeface="Calibri" panose="020F0502020204030204" pitchFamily="34" charset="0"/>
                          <a:ea typeface="+mn-ea"/>
                          <a:cs typeface="Calibri" panose="020F0502020204030204" pitchFamily="34" charset="0"/>
                        </a:rPr>
                        <a:t>και Υπηρεσιών Επιμελητών Ανηλίκων του Υπουργείου Δικαιοσύνης </a:t>
                      </a:r>
                      <a:endParaRPr lang="el-GR" sz="1200" b="1" dirty="0">
                        <a:solidFill>
                          <a:schemeClr val="tx1"/>
                        </a:solidFill>
                        <a:effectLst/>
                        <a:latin typeface="Calibri" panose="020F0502020204030204" pitchFamily="34" charset="0"/>
                        <a:cs typeface="Calibri" panose="020F0502020204030204" pitchFamily="34" charset="0"/>
                      </a:endParaRPr>
                    </a:p>
                    <a:p>
                      <a:pPr algn="just" fontAlgn="t"/>
                      <a:r>
                        <a:rPr lang="el-GR" sz="1200" b="0" dirty="0">
                          <a:solidFill>
                            <a:schemeClr val="tx1"/>
                          </a:solidFill>
                          <a:effectLst/>
                          <a:latin typeface="Calibri" panose="020F0502020204030204" pitchFamily="34" charset="0"/>
                          <a:cs typeface="Calibri" panose="020F0502020204030204" pitchFamily="34" charset="0"/>
                        </a:rPr>
                        <a:t>Θα</a:t>
                      </a:r>
                      <a:r>
                        <a:rPr lang="el-GR" sz="1200" b="0" baseline="0" dirty="0">
                          <a:solidFill>
                            <a:schemeClr val="tx1"/>
                          </a:solidFill>
                          <a:effectLst/>
                          <a:latin typeface="Calibri" panose="020F0502020204030204" pitchFamily="34" charset="0"/>
                          <a:cs typeface="Calibri" panose="020F0502020204030204" pitchFamily="34" charset="0"/>
                        </a:rPr>
                        <a:t> πραγματοποιηθεί σχεδιασμός για τη δημιουργία πληροφοριακών συστημάτων προς διευκόλυνση των διαδικασιών και εκτελούμενων διοικητικών πράξεων στο πλαίσιο λειτουργίας των εν λόγω δομών. </a:t>
                      </a:r>
                      <a:endParaRPr lang="el-GR" sz="1200" b="0" dirty="0">
                        <a:solidFill>
                          <a:schemeClr val="tx1"/>
                        </a:solidFill>
                        <a:effectLst/>
                        <a:latin typeface="Calibri" panose="020F0502020204030204" pitchFamily="34" charset="0"/>
                        <a:cs typeface="Calibri" panose="020F0502020204030204" pitchFamily="34" charset="0"/>
                      </a:endParaRPr>
                    </a:p>
                  </a:txBody>
                  <a:tcPr marR="76200" marT="76200" marB="76200" anchor="ctr">
                    <a:lnL w="12700" cap="flat" cmpd="sng" algn="ctr">
                      <a:no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36412718"/>
                  </a:ext>
                </a:extLst>
              </a:tr>
              <a:tr h="731407">
                <a:tc>
                  <a:txBody>
                    <a:bodyPr/>
                    <a:lstStyle/>
                    <a:p>
                      <a:pPr algn="just" fontAlgn="t"/>
                      <a:r>
                        <a:rPr lang="el-GR" sz="1200" b="1" dirty="0">
                          <a:solidFill>
                            <a:schemeClr val="tx1"/>
                          </a:solidFill>
                          <a:effectLst/>
                          <a:latin typeface="Calibri" panose="020F0502020204030204" pitchFamily="34" charset="0"/>
                          <a:cs typeface="Calibri" panose="020F0502020204030204" pitchFamily="34" charset="0"/>
                        </a:rPr>
                        <a:t>Αναβάθμιση Κτιριακών</a:t>
                      </a:r>
                      <a:r>
                        <a:rPr lang="el-GR" sz="1200" b="1" baseline="0" dirty="0">
                          <a:solidFill>
                            <a:schemeClr val="tx1"/>
                          </a:solidFill>
                          <a:effectLst/>
                          <a:latin typeface="Calibri" panose="020F0502020204030204" pitchFamily="34" charset="0"/>
                          <a:cs typeface="Calibri" panose="020F0502020204030204" pitchFamily="34" charset="0"/>
                        </a:rPr>
                        <a:t> Υποδομών Εταιρειών Προστασίας Ανηλίκων </a:t>
                      </a:r>
                      <a:r>
                        <a:rPr lang="el-GR" sz="1200" b="1" dirty="0">
                          <a:solidFill>
                            <a:schemeClr val="tx1"/>
                          </a:solidFill>
                          <a:effectLst/>
                          <a:latin typeface="Calibri" panose="020F0502020204030204" pitchFamily="34" charset="0"/>
                          <a:cs typeface="Calibri" panose="020F0502020204030204" pitchFamily="34" charset="0"/>
                        </a:rPr>
                        <a:t>και Σπιτιών του Παιδιού</a:t>
                      </a:r>
                    </a:p>
                    <a:p>
                      <a:pPr algn="just" fontAlgn="t"/>
                      <a:r>
                        <a:rPr lang="el-GR" sz="1200" b="0" dirty="0">
                          <a:solidFill>
                            <a:schemeClr val="tx1"/>
                          </a:solidFill>
                          <a:effectLst/>
                          <a:latin typeface="Calibri" panose="020F0502020204030204" pitchFamily="34" charset="0"/>
                          <a:cs typeface="Calibri" panose="020F0502020204030204" pitchFamily="34" charset="0"/>
                        </a:rPr>
                        <a:t>Θα</a:t>
                      </a:r>
                      <a:r>
                        <a:rPr lang="el-GR" sz="1200" b="0" baseline="0" dirty="0">
                          <a:solidFill>
                            <a:schemeClr val="tx1"/>
                          </a:solidFill>
                          <a:effectLst/>
                          <a:latin typeface="Calibri" panose="020F0502020204030204" pitchFamily="34" charset="0"/>
                          <a:cs typeface="Calibri" panose="020F0502020204030204" pitchFamily="34" charset="0"/>
                        </a:rPr>
                        <a:t> πραγματοποιηθεί σχεδιασμός για τη βελτίωση και λειτουργική αξιοποίηση των υφιστάμενων κτιριακών υποδομών των εν λόγω δομών. </a:t>
                      </a:r>
                      <a:endParaRPr lang="el-GR" sz="1200" b="0" dirty="0">
                        <a:solidFill>
                          <a:schemeClr val="tx1"/>
                        </a:solidFill>
                        <a:effectLst/>
                        <a:latin typeface="Calibri" panose="020F0502020204030204" pitchFamily="34" charset="0"/>
                        <a:cs typeface="Calibri" panose="020F0502020204030204" pitchFamily="34" charset="0"/>
                      </a:endParaRPr>
                    </a:p>
                  </a:txBody>
                  <a:tcPr marR="76200" marT="76200" marB="76200" anchor="ctr">
                    <a:lnL w="12700" cap="flat" cmpd="sng" algn="ctr">
                      <a:no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89853677"/>
                  </a:ext>
                </a:extLst>
              </a:tr>
            </a:tbl>
          </a:graphicData>
        </a:graphic>
      </p:graphicFrame>
      <p:grpSp>
        <p:nvGrpSpPr>
          <p:cNvPr id="13" name="17 - Ομάδα">
            <a:extLst>
              <a:ext uri="{FF2B5EF4-FFF2-40B4-BE49-F238E27FC236}">
                <a16:creationId xmlns:a16="http://schemas.microsoft.com/office/drawing/2014/main" id="{B609FA49-7ED6-4FF7-A1DD-89ED764E27D0}"/>
              </a:ext>
            </a:extLst>
          </p:cNvPr>
          <p:cNvGrpSpPr/>
          <p:nvPr/>
        </p:nvGrpSpPr>
        <p:grpSpPr>
          <a:xfrm>
            <a:off x="781050" y="1105824"/>
            <a:ext cx="10944224" cy="548225"/>
            <a:chOff x="781050" y="1318675"/>
            <a:chExt cx="10944225" cy="548225"/>
          </a:xfrm>
        </p:grpSpPr>
        <p:sp>
          <p:nvSpPr>
            <p:cNvPr id="20" name="Rectangle 19">
              <a:extLst>
                <a:ext uri="{FF2B5EF4-FFF2-40B4-BE49-F238E27FC236}">
                  <a16:creationId xmlns:a16="http://schemas.microsoft.com/office/drawing/2014/main" id="{9474DBC5-11FE-4DB7-B0DD-6D189C57203A}"/>
                </a:ext>
              </a:extLst>
            </p:cNvPr>
            <p:cNvSpPr/>
            <p:nvPr/>
          </p:nvSpPr>
          <p:spPr>
            <a:xfrm>
              <a:off x="1381125" y="1318675"/>
              <a:ext cx="10344150" cy="548225"/>
            </a:xfrm>
            <a:prstGeom prst="rect">
              <a:avLst/>
            </a:prstGeom>
            <a:solidFill>
              <a:schemeClr val="bg1">
                <a:lumMod val="85000"/>
              </a:schemeClr>
            </a:solidFill>
            <a:ln>
              <a:noFill/>
            </a:ln>
          </p:spPr>
          <p:txBody>
            <a:bodyPr wrap="square" anchor="ctr">
              <a:noAutofit/>
            </a:bodyPr>
            <a:lstStyle/>
            <a:p>
              <a:pPr marL="355600" fontAlgn="base">
                <a:spcAft>
                  <a:spcPts val="600"/>
                </a:spcAft>
              </a:pPr>
              <a:r>
                <a:rPr lang="el-GR" sz="1200" b="1" dirty="0">
                  <a:solidFill>
                    <a:schemeClr val="accent1">
                      <a:lumMod val="50000"/>
                    </a:schemeClr>
                  </a:solidFill>
                </a:rPr>
                <a:t>Αναδιάρθρωση και Αναδιοργάνωση Εταιρειών Προστασίας Ανηλίκων, Σπιτιών του Παιδιού και των Υπηρεσιών Επιμελητών Ανηλίκων του Υπουργείου Δικαιοσύνης</a:t>
              </a:r>
            </a:p>
          </p:txBody>
        </p:sp>
        <p:sp>
          <p:nvSpPr>
            <p:cNvPr id="21" name="Rectangle 20">
              <a:extLst>
                <a:ext uri="{FF2B5EF4-FFF2-40B4-BE49-F238E27FC236}">
                  <a16:creationId xmlns:a16="http://schemas.microsoft.com/office/drawing/2014/main" id="{1CD2452B-D0F3-429E-85A4-3EC1E0FF74A7}"/>
                </a:ext>
              </a:extLst>
            </p:cNvPr>
            <p:cNvSpPr/>
            <p:nvPr/>
          </p:nvSpPr>
          <p:spPr>
            <a:xfrm>
              <a:off x="781050" y="1318675"/>
              <a:ext cx="586539" cy="529175"/>
            </a:xfrm>
            <a:prstGeom prst="rect">
              <a:avLst/>
            </a:prstGeom>
            <a:solidFill>
              <a:srgbClr val="3462AB"/>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ct val="150000"/>
                </a:lnSpc>
              </a:pPr>
              <a:r>
                <a:rPr lang="el-GR" sz="1200" b="1" dirty="0">
                  <a:solidFill>
                    <a:schemeClr val="bg1"/>
                  </a:solidFill>
                  <a:latin typeface="Calibri" panose="020F0502020204030204" pitchFamily="34" charset="0"/>
                  <a:cs typeface="Calibri" panose="020F0502020204030204" pitchFamily="34" charset="0"/>
                </a:rPr>
                <a:t>1.5</a:t>
              </a:r>
              <a:endParaRPr lang="en-US" sz="1200" b="1" dirty="0">
                <a:solidFill>
                  <a:schemeClr val="bg1"/>
                </a:solidFill>
                <a:latin typeface="Calibri" panose="020F0502020204030204" pitchFamily="34" charset="0"/>
                <a:cs typeface="Calibri" panose="020F0502020204030204" pitchFamily="34" charset="0"/>
              </a:endParaRPr>
            </a:p>
          </p:txBody>
        </p:sp>
      </p:grpSp>
    </p:spTree>
    <p:extLst>
      <p:ext uri="{BB962C8B-B14F-4D97-AF65-F5344CB8AC3E}">
        <p14:creationId xmlns:p14="http://schemas.microsoft.com/office/powerpoint/2010/main" val="26309916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7 - Ομάδα"/>
          <p:cNvGrpSpPr/>
          <p:nvPr/>
        </p:nvGrpSpPr>
        <p:grpSpPr>
          <a:xfrm>
            <a:off x="2272464" y="2857500"/>
            <a:ext cx="9270787" cy="581024"/>
            <a:chOff x="2428875" y="2857500"/>
            <a:chExt cx="7439025" cy="581024"/>
          </a:xfrm>
        </p:grpSpPr>
        <p:sp>
          <p:nvSpPr>
            <p:cNvPr id="3" name="Rectangle 2"/>
            <p:cNvSpPr/>
            <p:nvPr/>
          </p:nvSpPr>
          <p:spPr>
            <a:xfrm>
              <a:off x="2428875" y="2857500"/>
              <a:ext cx="666750" cy="571500"/>
            </a:xfrm>
            <a:prstGeom prst="rect">
              <a:avLst/>
            </a:prstGeom>
            <a:solidFill>
              <a:srgbClr val="3462AB"/>
            </a:solidFill>
            <a:ln>
              <a:solidFill>
                <a:srgbClr val="3462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3200" b="1" dirty="0">
                  <a:latin typeface="Calibri" panose="020F0502020204030204" pitchFamily="34" charset="0"/>
                  <a:cs typeface="Calibri" panose="020F0502020204030204" pitchFamily="34" charset="0"/>
                </a:rPr>
                <a:t>2</a:t>
              </a:r>
              <a:r>
                <a:rPr lang="en-US" sz="3200" b="1" dirty="0">
                  <a:latin typeface="Calibri" panose="020F0502020204030204" pitchFamily="34" charset="0"/>
                  <a:cs typeface="Calibri" panose="020F0502020204030204" pitchFamily="34" charset="0"/>
                </a:rPr>
                <a:t>.</a:t>
              </a:r>
              <a:r>
                <a:rPr lang="en-US" sz="2400" dirty="0">
                  <a:latin typeface="Calibri" panose="020F0502020204030204" pitchFamily="34" charset="0"/>
                  <a:cs typeface="Calibri" panose="020F0502020204030204" pitchFamily="34" charset="0"/>
                </a:rPr>
                <a:t>ii</a:t>
              </a:r>
              <a:endParaRPr lang="en-US" sz="3200" dirty="0">
                <a:latin typeface="Calibri" panose="020F0502020204030204" pitchFamily="34" charset="0"/>
                <a:cs typeface="Calibri" panose="020F0502020204030204" pitchFamily="34" charset="0"/>
              </a:endParaRPr>
            </a:p>
          </p:txBody>
        </p:sp>
        <p:sp>
          <p:nvSpPr>
            <p:cNvPr id="7" name="TextBox 6"/>
            <p:cNvSpPr txBox="1"/>
            <p:nvPr/>
          </p:nvSpPr>
          <p:spPr>
            <a:xfrm>
              <a:off x="3248023" y="2876549"/>
              <a:ext cx="6619877" cy="561975"/>
            </a:xfrm>
            <a:prstGeom prst="rect">
              <a:avLst/>
            </a:prstGeom>
            <a:noFill/>
          </p:spPr>
          <p:txBody>
            <a:bodyPr wrap="square" rtlCol="0" anchor="ctr">
              <a:noAutofit/>
            </a:bodyPr>
            <a:lstStyle/>
            <a:p>
              <a:r>
                <a:rPr lang="el-GR" b="1" dirty="0">
                  <a:solidFill>
                    <a:srgbClr val="3462AB"/>
                  </a:solidFill>
                  <a:latin typeface="Calibri" panose="020F0502020204030204" pitchFamily="34" charset="0"/>
                  <a:cs typeface="Calibri" panose="020F0502020204030204" pitchFamily="34" charset="0"/>
                </a:rPr>
                <a:t>Στόχος </a:t>
              </a:r>
              <a:r>
                <a:rPr lang="en-US" b="1" dirty="0">
                  <a:solidFill>
                    <a:srgbClr val="3462AB"/>
                  </a:solidFill>
                  <a:latin typeface="Calibri" panose="020F0502020204030204" pitchFamily="34" charset="0"/>
                  <a:cs typeface="Calibri" panose="020F0502020204030204" pitchFamily="34" charset="0"/>
                </a:rPr>
                <a:t>2</a:t>
              </a:r>
              <a:r>
                <a:rPr lang="el-GR" b="1" dirty="0">
                  <a:solidFill>
                    <a:srgbClr val="3462AB"/>
                  </a:solidFill>
                  <a:latin typeface="Calibri" panose="020F0502020204030204" pitchFamily="34" charset="0"/>
                  <a:cs typeface="Calibri" panose="020F0502020204030204" pitchFamily="34" charset="0"/>
                </a:rPr>
                <a:t>: Ενίσχυση  συνεργασίας και προώθηση διαδικασιών Δικαιοσύνης </a:t>
              </a:r>
              <a:endParaRPr lang="en-US" b="1" dirty="0">
                <a:solidFill>
                  <a:srgbClr val="3462AB"/>
                </a:solidFill>
                <a:latin typeface="Calibri" panose="020F0502020204030204" pitchFamily="34" charset="0"/>
                <a:cs typeface="Calibri" panose="020F0502020204030204" pitchFamily="34" charset="0"/>
              </a:endParaRPr>
            </a:p>
          </p:txBody>
        </p:sp>
      </p:grpSp>
      <p:sp>
        <p:nvSpPr>
          <p:cNvPr id="12" name="Slide Number Placeholder 11"/>
          <p:cNvSpPr>
            <a:spLocks noGrp="1"/>
          </p:cNvSpPr>
          <p:nvPr>
            <p:ph type="sldNum" sz="quarter" idx="12"/>
          </p:nvPr>
        </p:nvSpPr>
        <p:spPr/>
        <p:txBody>
          <a:bodyPr/>
          <a:lstStyle/>
          <a:p>
            <a:fld id="{51543827-C2B0-46E7-89AA-B56A23F9ACD0}" type="slidenum">
              <a:rPr lang="en-US" smtClean="0"/>
              <a:pPr/>
              <a:t>17</a:t>
            </a:fld>
            <a:endParaRPr lang="en-US"/>
          </a:p>
        </p:txBody>
      </p:sp>
    </p:spTree>
    <p:extLst>
      <p:ext uri="{BB962C8B-B14F-4D97-AF65-F5344CB8AC3E}">
        <p14:creationId xmlns:p14="http://schemas.microsoft.com/office/powerpoint/2010/main" val="35888874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842"/>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C05D7F7A-47B3-46EC-A094-FCD6B3732545}"/>
              </a:ext>
            </a:extLst>
          </p:cNvPr>
          <p:cNvGraphicFramePr>
            <a:graphicFrameLocks noChangeAspect="1"/>
          </p:cNvGraphicFramePr>
          <p:nvPr>
            <p:custDataLst>
              <p:tags r:id="rId1"/>
            </p:custDataLst>
            <p:extLst>
              <p:ext uri="{D42A27DB-BD31-4B8C-83A1-F6EECF244321}">
                <p14:modId xmlns:p14="http://schemas.microsoft.com/office/powerpoint/2010/main" val="23182545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592" imgH="591" progId="TCLayout.ActiveDocument.1">
                  <p:embed/>
                </p:oleObj>
              </mc:Choice>
              <mc:Fallback>
                <p:oleObj name="think-cell Slide" r:id="rId4" imgW="592" imgH="591"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6" name="Google Shape;584;p73">
            <a:extLst>
              <a:ext uri="{FF2B5EF4-FFF2-40B4-BE49-F238E27FC236}">
                <a16:creationId xmlns:a16="http://schemas.microsoft.com/office/drawing/2014/main" id="{ABE73E20-ED3B-421B-9B6C-49CD6601838A}"/>
              </a:ext>
            </a:extLst>
          </p:cNvPr>
          <p:cNvSpPr/>
          <p:nvPr/>
        </p:nvSpPr>
        <p:spPr>
          <a:xfrm>
            <a:off x="3903406" y="2261421"/>
            <a:ext cx="7732992" cy="4183628"/>
          </a:xfrm>
          <a:prstGeom prst="rect">
            <a:avLst/>
          </a:prstGeom>
          <a:solidFill>
            <a:srgbClr val="D8D8D8"/>
          </a:solidFill>
          <a:ln>
            <a:noFill/>
          </a:ln>
        </p:spPr>
        <p:txBody>
          <a:bodyPr spcFirstLastPara="1" wrap="square" lIns="91425" tIns="45700" rIns="91425" bIns="45700" anchor="ctr" anchorCtr="0">
            <a:noAutofit/>
          </a:bodyPr>
          <a:lstStyle/>
          <a:p>
            <a:pPr lvl="0" algn="just">
              <a:buClr>
                <a:srgbClr val="000000"/>
              </a:buClr>
              <a:defRPr/>
            </a:pPr>
            <a:r>
              <a:rPr lang="el-GR" sz="1100" kern="0" dirty="0">
                <a:solidFill>
                  <a:srgbClr val="000000"/>
                </a:solidFill>
                <a:latin typeface="Calibri body"/>
                <a:ea typeface="Calibri"/>
                <a:cs typeface="Calibri"/>
                <a:sym typeface="Calibri"/>
              </a:rPr>
              <a:t>Η υλοποίηση ενεργειών σχετικά με την ενίσχυση συνεργασίας και την προώθηση διαδικασιών Δικαιοσύνης σε ευρωπαϊκό και διεθνές επίπεδο έχει ως στόχο τη βελτίωση του χρόνου διεκπεραίωσης των αιτημάτων δικαστικής συνδρομής, τα οποία διακρίνονται σε αυτά που χρήζουν μετάφρασης και σε αυτά που είναι ήδη μεταφρασμένα. Επί των πρώτων επιδιώκεται η μείωση του χρόνου διεκπεραίωσης κατά 28,6</a:t>
            </a:r>
            <a:r>
              <a:rPr lang="el-GR" sz="1100" kern="0" dirty="0">
                <a:latin typeface="Calibri body"/>
                <a:ea typeface="Calibri"/>
                <a:cs typeface="Calibri"/>
                <a:sym typeface="Calibri"/>
              </a:rPr>
              <a:t>%</a:t>
            </a:r>
            <a:r>
              <a:rPr lang="el-GR" sz="1100" kern="0" dirty="0">
                <a:solidFill>
                  <a:srgbClr val="00B050"/>
                </a:solidFill>
                <a:latin typeface="Calibri body"/>
                <a:ea typeface="Calibri"/>
                <a:cs typeface="Calibri"/>
                <a:sym typeface="Calibri"/>
              </a:rPr>
              <a:t> </a:t>
            </a:r>
            <a:r>
              <a:rPr lang="el-GR" sz="1100" kern="0" dirty="0">
                <a:solidFill>
                  <a:srgbClr val="000000"/>
                </a:solidFill>
                <a:latin typeface="Calibri body"/>
                <a:ea typeface="Calibri"/>
                <a:cs typeface="Calibri"/>
                <a:sym typeface="Calibri"/>
              </a:rPr>
              <a:t>(δηλαδή σε πέντε από επτά ημέρες σε σχέση με το προηγούμενο έτος), ενώ επί των δεύτερων επιδιώκεται η μείωση του μέσου χρόνου διεκπεραίωσης κατά 20% (δηλαδή σε σαράντα από πενήντα ημέρες σε σχέση με το προηγούμενο έτος)</a:t>
            </a:r>
            <a:r>
              <a:rPr lang="en-US" sz="1100" kern="0" dirty="0">
                <a:solidFill>
                  <a:srgbClr val="000000"/>
                </a:solidFill>
                <a:latin typeface="Calibri body"/>
                <a:ea typeface="Calibri"/>
                <a:cs typeface="Calibri"/>
                <a:sym typeface="Calibri"/>
              </a:rPr>
              <a:t>.  </a:t>
            </a:r>
            <a:r>
              <a:rPr lang="el-GR" sz="1100" kern="0" dirty="0">
                <a:solidFill>
                  <a:srgbClr val="000000"/>
                </a:solidFill>
                <a:latin typeface="Calibri body"/>
                <a:ea typeface="Calibri"/>
                <a:cs typeface="Calibri"/>
                <a:sym typeface="Calibri"/>
              </a:rPr>
              <a:t>Με τον τρόπο αυτό, η θέση της χώρας μας στο δείκτη της δικαστικής συνδρομής (</a:t>
            </a:r>
            <a:r>
              <a:rPr lang="en-US" sz="1100" kern="0" dirty="0">
                <a:solidFill>
                  <a:srgbClr val="000000"/>
                </a:solidFill>
                <a:latin typeface="Calibri body"/>
                <a:ea typeface="Calibri"/>
                <a:cs typeface="Calibri"/>
                <a:sym typeface="Calibri"/>
              </a:rPr>
              <a:t>Extent of Judicial assistance index)</a:t>
            </a:r>
            <a:r>
              <a:rPr lang="el-GR" sz="1100" kern="0" dirty="0">
                <a:solidFill>
                  <a:srgbClr val="000000"/>
                </a:solidFill>
                <a:latin typeface="Calibri body"/>
                <a:ea typeface="Calibri"/>
                <a:cs typeface="Calibri"/>
                <a:sym typeface="Calibri"/>
              </a:rPr>
              <a:t> θα βελτιωθεί σημαντικά κατά τουλάχιστον 10%</a:t>
            </a:r>
            <a:r>
              <a:rPr lang="en-US" sz="1100" kern="0" dirty="0">
                <a:solidFill>
                  <a:srgbClr val="000000"/>
                </a:solidFill>
                <a:latin typeface="Calibri body"/>
                <a:ea typeface="Calibri"/>
                <a:cs typeface="Calibri"/>
                <a:sym typeface="Calibri"/>
              </a:rPr>
              <a:t>, </a:t>
            </a:r>
            <a:r>
              <a:rPr lang="el-GR" sz="1100" kern="0" dirty="0">
                <a:solidFill>
                  <a:srgbClr val="000000"/>
                </a:solidFill>
                <a:latin typeface="Calibri body"/>
                <a:ea typeface="Calibri"/>
                <a:cs typeface="Calibri"/>
                <a:sym typeface="Calibri"/>
              </a:rPr>
              <a:t>ήτοι από 48,60% στο 60% περίπου </a:t>
            </a:r>
            <a:r>
              <a:rPr lang="en-US" sz="1100" kern="0" dirty="0">
                <a:solidFill>
                  <a:srgbClr val="000000"/>
                </a:solidFill>
                <a:latin typeface="Calibri body"/>
                <a:ea typeface="Calibri"/>
                <a:cs typeface="Calibri"/>
                <a:sym typeface="Calibri"/>
              </a:rPr>
              <a:t>(World Bank, Investing Across Borders, 2012; </a:t>
            </a:r>
            <a:r>
              <a:rPr lang="en-US" sz="1100" kern="0" dirty="0">
                <a:latin typeface="Calibri body"/>
                <a:ea typeface="Calibri"/>
                <a:cs typeface="Calibri"/>
                <a:sym typeface="Calibri"/>
                <a:hlinkClick r:id="rId6"/>
              </a:rPr>
              <a:t>https://tcdata360.worldbank.org/indicators/jusc.asst.idx?country=BRA&amp;indicator=63&amp;viz=bar_chart&amp;years=2012</a:t>
            </a:r>
            <a:r>
              <a:rPr lang="en-US" sz="1100" kern="0" dirty="0">
                <a:latin typeface="Calibri body"/>
                <a:ea typeface="Calibri"/>
                <a:cs typeface="Calibri"/>
                <a:sym typeface="Calibri"/>
              </a:rPr>
              <a:t>).</a:t>
            </a:r>
            <a:r>
              <a:rPr lang="el-GR" sz="1100" kern="0" dirty="0">
                <a:latin typeface="Calibri body"/>
                <a:ea typeface="Calibri"/>
                <a:cs typeface="Calibri"/>
                <a:sym typeface="Calibri"/>
              </a:rPr>
              <a:t> </a:t>
            </a:r>
            <a:endParaRPr lang="el-GR" sz="1100" dirty="0">
              <a:latin typeface="Calibri body"/>
              <a:sym typeface="Calibri"/>
            </a:endParaRPr>
          </a:p>
        </p:txBody>
      </p:sp>
      <p:pic>
        <p:nvPicPr>
          <p:cNvPr id="843" name="Google Shape;843;p94"/>
          <p:cNvPicPr preferRelativeResize="0"/>
          <p:nvPr/>
        </p:nvPicPr>
        <p:blipFill rotWithShape="1">
          <a:blip r:embed="rId7">
            <a:alphaModFix/>
          </a:blip>
          <a:srcRect/>
          <a:stretch/>
        </p:blipFill>
        <p:spPr>
          <a:xfrm>
            <a:off x="1588" y="1588"/>
            <a:ext cx="1587" cy="1587"/>
          </a:xfrm>
          <a:prstGeom prst="rect">
            <a:avLst/>
          </a:prstGeom>
          <a:noFill/>
          <a:ln>
            <a:noFill/>
          </a:ln>
        </p:spPr>
      </p:pic>
      <p:sp>
        <p:nvSpPr>
          <p:cNvPr id="845" name="Google Shape;845;p9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l-GR" sz="1200" b="0" i="0" u="none" strike="noStrike" kern="0" cap="none" spc="0" normalizeH="0" baseline="0" noProof="0">
                <a:ln>
                  <a:noFill/>
                </a:ln>
                <a:solidFill>
                  <a:srgbClr val="1E4E79"/>
                </a:solidFill>
                <a:effectLst/>
                <a:uLnTx/>
                <a:uFillTx/>
                <a:latin typeface="Calibri"/>
                <a:cs typeface="Calibri"/>
                <a:sym typeface="Calibri"/>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18</a:t>
            </a:fld>
            <a:endParaRPr kumimoji="0" sz="1200" b="0" i="0" u="none" strike="noStrike" kern="0" cap="none" spc="0" normalizeH="0" baseline="0" noProof="0">
              <a:ln>
                <a:noFill/>
              </a:ln>
              <a:solidFill>
                <a:srgbClr val="1E4E79"/>
              </a:solidFill>
              <a:effectLst/>
              <a:uLnTx/>
              <a:uFillTx/>
              <a:latin typeface="Calibri"/>
              <a:cs typeface="Calibri"/>
              <a:sym typeface="Calibri"/>
            </a:endParaRPr>
          </a:p>
        </p:txBody>
      </p:sp>
      <p:sp>
        <p:nvSpPr>
          <p:cNvPr id="848" name="Google Shape;848;p94"/>
          <p:cNvSpPr txBox="1"/>
          <p:nvPr/>
        </p:nvSpPr>
        <p:spPr>
          <a:xfrm>
            <a:off x="904875" y="2261421"/>
            <a:ext cx="1366378" cy="4183627"/>
          </a:xfrm>
          <a:prstGeom prst="rect">
            <a:avLst/>
          </a:prstGeom>
          <a:noFill/>
          <a:ln w="9525" cap="flat" cmpd="sng">
            <a:solidFill>
              <a:srgbClr val="1E4E79"/>
            </a:solidFill>
            <a:prstDash val="solid"/>
            <a:round/>
            <a:headEnd type="none" w="sm" len="sm"/>
            <a:tailEnd type="none" w="sm" len="sm"/>
          </a:ln>
        </p:spPr>
        <p:txBody>
          <a:bodyPr spcFirstLastPara="1" wrap="square" lIns="91425" tIns="45700" rIns="91425" bIns="45700" anchor="ctr" anchorCtr="0">
            <a:noAutofit/>
          </a:bodyPr>
          <a:lstStyle/>
          <a:p>
            <a:pPr algn="ctr">
              <a:buClr>
                <a:srgbClr val="000000"/>
              </a:buClr>
              <a:defRPr/>
            </a:pPr>
            <a:r>
              <a:rPr lang="el-GR" sz="1200" b="1" dirty="0">
                <a:solidFill>
                  <a:schemeClr val="dk1"/>
                </a:solidFill>
                <a:latin typeface="Calibri body"/>
                <a:cs typeface="Calibri"/>
                <a:sym typeface="Calibri"/>
              </a:rPr>
              <a:t>Ενίσχυση  συνεργασίας και προώθηση διαδικασιών Δικαιοσύνης σε ευρωπαϊκό και διεθνές επίπεδο</a:t>
            </a:r>
            <a:endParaRPr sz="1200" b="1" dirty="0">
              <a:solidFill>
                <a:schemeClr val="dk1"/>
              </a:solidFill>
              <a:latin typeface="Calibri body"/>
              <a:cs typeface="Calibri"/>
              <a:sym typeface="Calibri"/>
            </a:endParaRPr>
          </a:p>
        </p:txBody>
      </p:sp>
      <p:sp>
        <p:nvSpPr>
          <p:cNvPr id="4" name="Google Shape;582;p73">
            <a:extLst>
              <a:ext uri="{FF2B5EF4-FFF2-40B4-BE49-F238E27FC236}">
                <a16:creationId xmlns:a16="http://schemas.microsoft.com/office/drawing/2014/main" id="{2127421A-A262-4774-8C3E-34DC5634AE7B}"/>
              </a:ext>
            </a:extLst>
          </p:cNvPr>
          <p:cNvSpPr/>
          <p:nvPr/>
        </p:nvSpPr>
        <p:spPr>
          <a:xfrm>
            <a:off x="2357634" y="2261422"/>
            <a:ext cx="1466555" cy="4183626"/>
          </a:xfrm>
          <a:prstGeom prst="rect">
            <a:avLst/>
          </a:prstGeom>
          <a:noFill/>
          <a:ln w="9525" cap="flat" cmpd="sng">
            <a:solidFill>
              <a:srgbClr val="1E4E79"/>
            </a:solidFill>
            <a:prstDash val="solid"/>
            <a:miter lim="800000"/>
            <a:headEnd type="none" w="sm" len="sm"/>
            <a:tailEnd type="none" w="sm" len="sm"/>
          </a:ln>
        </p:spPr>
        <p:txBody>
          <a:bodyPr spcFirstLastPara="1" wrap="square" lIns="36000" tIns="45700" rIns="36000" bIns="45700" anchor="ctr" anchorCtr="0">
            <a:noAutofit/>
          </a:bodyPr>
          <a:lstStyle/>
          <a:p>
            <a:pPr algn="ctr">
              <a:buClr>
                <a:srgbClr val="000000"/>
              </a:buClr>
              <a:defRPr/>
            </a:pPr>
            <a:r>
              <a:rPr lang="el-GR" sz="1400" b="1" dirty="0">
                <a:latin typeface="Calibri body"/>
                <a:cs typeface="Calibri"/>
                <a:sym typeface="Calibri"/>
              </a:rPr>
              <a:t> </a:t>
            </a:r>
            <a:r>
              <a:rPr lang="en-US" sz="1400" b="1" dirty="0" err="1">
                <a:latin typeface="Calibri body"/>
                <a:cs typeface="Calibri"/>
                <a:sym typeface="Calibri"/>
              </a:rPr>
              <a:t>i</a:t>
            </a:r>
            <a:r>
              <a:rPr lang="el-GR" sz="1400" b="1" dirty="0">
                <a:latin typeface="Calibri body"/>
                <a:cs typeface="Calibri"/>
                <a:sym typeface="Calibri"/>
              </a:rPr>
              <a:t>] βελτίωση δείκτη:</a:t>
            </a:r>
          </a:p>
          <a:p>
            <a:pPr algn="ctr">
              <a:buClr>
                <a:srgbClr val="000000"/>
              </a:buClr>
              <a:defRPr/>
            </a:pPr>
            <a:r>
              <a:rPr lang="el-GR" sz="1400" b="1" dirty="0">
                <a:latin typeface="Calibri body"/>
                <a:cs typeface="Calibri"/>
                <a:sym typeface="Calibri"/>
              </a:rPr>
              <a:t>          28,6%</a:t>
            </a:r>
            <a:r>
              <a:rPr lang="en-US" sz="1400" b="1" dirty="0">
                <a:latin typeface="Calibri body"/>
                <a:cs typeface="Calibri"/>
                <a:sym typeface="Calibri"/>
              </a:rPr>
              <a:t>,</a:t>
            </a:r>
          </a:p>
          <a:p>
            <a:pPr algn="ctr">
              <a:buClr>
                <a:srgbClr val="000000"/>
              </a:buClr>
              <a:defRPr/>
            </a:pPr>
            <a:r>
              <a:rPr lang="el-GR" sz="1400" b="1" dirty="0">
                <a:latin typeface="Calibri body"/>
                <a:cs typeface="Calibri"/>
                <a:sym typeface="Calibri"/>
              </a:rPr>
              <a:t>     </a:t>
            </a:r>
            <a:r>
              <a:rPr lang="en-US" sz="1400" b="1" dirty="0">
                <a:latin typeface="Calibri body"/>
                <a:cs typeface="Calibri"/>
                <a:sym typeface="Calibri"/>
              </a:rPr>
              <a:t>ii</a:t>
            </a:r>
            <a:r>
              <a:rPr lang="el-GR" sz="1400" b="1" dirty="0">
                <a:latin typeface="Calibri body"/>
                <a:cs typeface="Calibri"/>
                <a:sym typeface="Calibri"/>
              </a:rPr>
              <a:t>] βελτίωση</a:t>
            </a:r>
            <a:r>
              <a:rPr lang="en-US" sz="1400" b="1" dirty="0">
                <a:latin typeface="Calibri body"/>
                <a:cs typeface="Calibri"/>
                <a:sym typeface="Calibri"/>
              </a:rPr>
              <a:t> </a:t>
            </a:r>
            <a:r>
              <a:rPr lang="el-GR" sz="1400" b="1" dirty="0">
                <a:latin typeface="Calibri body"/>
                <a:cs typeface="Calibri"/>
                <a:sym typeface="Calibri"/>
              </a:rPr>
              <a:t>δείκτη</a:t>
            </a:r>
          </a:p>
          <a:p>
            <a:pPr algn="ctr">
              <a:buClr>
                <a:srgbClr val="000000"/>
              </a:buClr>
              <a:defRPr/>
            </a:pPr>
            <a:r>
              <a:rPr lang="el-GR" sz="1400" b="1" dirty="0">
                <a:latin typeface="Calibri body"/>
                <a:cs typeface="Calibri"/>
                <a:sym typeface="Calibri"/>
              </a:rPr>
              <a:t>           20%</a:t>
            </a:r>
          </a:p>
          <a:p>
            <a:pPr algn="ctr">
              <a:buClr>
                <a:srgbClr val="000000"/>
              </a:buClr>
              <a:defRPr/>
            </a:pPr>
            <a:endParaRPr lang="en-US" sz="1400" b="1" dirty="0">
              <a:latin typeface="Calibri body"/>
              <a:cs typeface="Calibri"/>
              <a:sym typeface="Calibri"/>
            </a:endParaRPr>
          </a:p>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1" i="0" u="none" strike="noStrike" kern="0" cap="none" spc="0" normalizeH="0" baseline="0" noProof="0" dirty="0">
              <a:ln>
                <a:noFill/>
              </a:ln>
              <a:solidFill>
                <a:srgbClr val="FF0000"/>
              </a:solidFill>
              <a:effectLst/>
              <a:uLnTx/>
              <a:uFillTx/>
              <a:latin typeface="Calibri" panose="020F0502020204030204" pitchFamily="34" charset="0"/>
              <a:ea typeface="Calibri"/>
              <a:cs typeface="Calibri"/>
              <a:sym typeface="Calibri"/>
            </a:endParaRPr>
          </a:p>
        </p:txBody>
      </p:sp>
      <p:pic>
        <p:nvPicPr>
          <p:cNvPr id="10" name="Google Shape;565;p73">
            <a:extLst>
              <a:ext uri="{FF2B5EF4-FFF2-40B4-BE49-F238E27FC236}">
                <a16:creationId xmlns:a16="http://schemas.microsoft.com/office/drawing/2014/main" id="{EE2009F5-44AA-49EC-A721-44220AD82057}"/>
              </a:ext>
            </a:extLst>
          </p:cNvPr>
          <p:cNvPicPr preferRelativeResize="0"/>
          <p:nvPr/>
        </p:nvPicPr>
        <p:blipFill rotWithShape="1">
          <a:blip r:embed="rId7">
            <a:alphaModFix/>
          </a:blip>
          <a:srcRect/>
          <a:stretch/>
        </p:blipFill>
        <p:spPr>
          <a:xfrm>
            <a:off x="153988" y="153988"/>
            <a:ext cx="1587" cy="1587"/>
          </a:xfrm>
          <a:prstGeom prst="rect">
            <a:avLst/>
          </a:prstGeom>
          <a:noFill/>
          <a:ln>
            <a:noFill/>
          </a:ln>
        </p:spPr>
      </p:pic>
      <p:sp>
        <p:nvSpPr>
          <p:cNvPr id="11" name="Google Shape;569;p73">
            <a:extLst>
              <a:ext uri="{FF2B5EF4-FFF2-40B4-BE49-F238E27FC236}">
                <a16:creationId xmlns:a16="http://schemas.microsoft.com/office/drawing/2014/main" id="{0E67DBDE-C0E3-4BE3-AE6F-49BFC15DE23B}"/>
              </a:ext>
            </a:extLst>
          </p:cNvPr>
          <p:cNvSpPr txBox="1"/>
          <p:nvPr/>
        </p:nvSpPr>
        <p:spPr>
          <a:xfrm>
            <a:off x="911514" y="1011578"/>
            <a:ext cx="10759497" cy="542490"/>
          </a:xfrm>
          <a:prstGeom prst="rect">
            <a:avLst/>
          </a:prstGeom>
          <a:noFill/>
          <a:ln>
            <a:noFill/>
          </a:ln>
        </p:spPr>
        <p:txBody>
          <a:bodyPr spcFirstLastPara="1" wrap="square" lIns="91425" tIns="45700" rIns="91425" bIns="45700" anchor="t" anchorCtr="0">
            <a:noAutofit/>
          </a:bodyPr>
          <a:lstStyle/>
          <a:p>
            <a:pPr lvl="0" algn="just"/>
            <a:r>
              <a:rPr lang="el-GR" b="1" dirty="0">
                <a:solidFill>
                  <a:srgbClr val="1E4E79"/>
                </a:solidFill>
                <a:latin typeface="Calibri body"/>
                <a:ea typeface="Calibri"/>
                <a:cs typeface="Calibri"/>
                <a:sym typeface="Calibri"/>
              </a:rPr>
              <a:t>Στόχος </a:t>
            </a:r>
            <a:r>
              <a:rPr lang="en-US" b="1" dirty="0">
                <a:solidFill>
                  <a:srgbClr val="1E4E79"/>
                </a:solidFill>
                <a:latin typeface="Calibri body"/>
                <a:ea typeface="Calibri"/>
                <a:cs typeface="Calibri"/>
                <a:sym typeface="Calibri"/>
              </a:rPr>
              <a:t>2</a:t>
            </a:r>
            <a:r>
              <a:rPr lang="el-GR" b="1" dirty="0">
                <a:solidFill>
                  <a:srgbClr val="1E4E79"/>
                </a:solidFill>
                <a:latin typeface="Calibri body"/>
                <a:ea typeface="Calibri"/>
                <a:cs typeface="Calibri"/>
                <a:sym typeface="Calibri"/>
              </a:rPr>
              <a:t>: Ενίσχυση  συνεργασίας και προώθηση διαδικασιών Δικαιοσύνης</a:t>
            </a:r>
            <a:endParaRPr lang="en-US" b="1" dirty="0">
              <a:solidFill>
                <a:srgbClr val="1E4E79"/>
              </a:solidFill>
              <a:latin typeface="Calibri body"/>
              <a:ea typeface="Calibri"/>
              <a:cs typeface="Calibri"/>
              <a:sym typeface="Calibri"/>
            </a:endParaRPr>
          </a:p>
          <a:p>
            <a:pPr algn="just"/>
            <a:r>
              <a:rPr lang="el-GR" sz="1100" dirty="0">
                <a:solidFill>
                  <a:schemeClr val="dk1"/>
                </a:solidFill>
                <a:latin typeface="Calibri body"/>
                <a:cs typeface="Calibri"/>
                <a:sym typeface="Calibri"/>
              </a:rPr>
              <a:t>H επιτυχημένη συνεργασία μεταξύ Δικαστικών αρχών διευκολύνει την εφαρμογή της νομοθεσίας της Ευρωπαϊκής Ένωσης και των κανόνων του Διεθνούς Δικαίου. Όπως προκύπτει από τα στοιχεία της Παγκόσμιας Τράπεζας (World Bank, </a:t>
            </a:r>
            <a:r>
              <a:rPr lang="el-GR" sz="1100" dirty="0" err="1">
                <a:solidFill>
                  <a:schemeClr val="dk1"/>
                </a:solidFill>
                <a:latin typeface="Calibri body"/>
                <a:cs typeface="Calibri"/>
                <a:sym typeface="Calibri"/>
              </a:rPr>
              <a:t>Investing</a:t>
            </a:r>
            <a:r>
              <a:rPr lang="el-GR" sz="1100" dirty="0">
                <a:solidFill>
                  <a:schemeClr val="dk1"/>
                </a:solidFill>
                <a:latin typeface="Calibri body"/>
                <a:cs typeface="Calibri"/>
                <a:sym typeface="Calibri"/>
              </a:rPr>
              <a:t> </a:t>
            </a:r>
            <a:r>
              <a:rPr lang="el-GR" sz="1100" dirty="0" err="1">
                <a:solidFill>
                  <a:schemeClr val="dk1"/>
                </a:solidFill>
                <a:latin typeface="Calibri body"/>
                <a:cs typeface="Calibri"/>
                <a:sym typeface="Calibri"/>
              </a:rPr>
              <a:t>Across</a:t>
            </a:r>
            <a:r>
              <a:rPr lang="el-GR" sz="1100" dirty="0">
                <a:solidFill>
                  <a:schemeClr val="dk1"/>
                </a:solidFill>
                <a:latin typeface="Calibri body"/>
                <a:cs typeface="Calibri"/>
                <a:sym typeface="Calibri"/>
              </a:rPr>
              <a:t> </a:t>
            </a:r>
            <a:r>
              <a:rPr lang="el-GR" sz="1100" dirty="0" err="1">
                <a:solidFill>
                  <a:schemeClr val="dk1"/>
                </a:solidFill>
                <a:latin typeface="Calibri body"/>
                <a:cs typeface="Calibri"/>
                <a:sym typeface="Calibri"/>
              </a:rPr>
              <a:t>Boarders</a:t>
            </a:r>
            <a:r>
              <a:rPr lang="el-GR" sz="1100" dirty="0">
                <a:solidFill>
                  <a:schemeClr val="dk1"/>
                </a:solidFill>
                <a:latin typeface="Calibri body"/>
                <a:cs typeface="Calibri"/>
                <a:sym typeface="Calibri"/>
              </a:rPr>
              <a:t>) σχετικά με τη Δικαστική συνδρομή μεταξύ χωρών, η χώρα μας βρίσκεται κάτω από τον μέσο όρο συγκριτικά με τις υπόλοιπες χώρες. Η επιτυχής εφαρμογή του σχεδίου δράσης του Υπουργείου μας, θα συμβάλει στη βελτίωση της θέσης της χώρας μας στον Τομέα της Δικαστικής Συνεργασίας, τόσο σε επίπεδο Ευρωπαϊκής Ένωσης όσο και σε διεθνές επίπεδο.  </a:t>
            </a:r>
          </a:p>
          <a:p>
            <a:pPr lvl="0" algn="just"/>
            <a:r>
              <a:rPr lang="el-GR" sz="1100" dirty="0">
                <a:solidFill>
                  <a:schemeClr val="dk1"/>
                </a:solidFill>
                <a:latin typeface="Calibri body"/>
                <a:cs typeface="Calibri"/>
                <a:sym typeface="Calibri"/>
              </a:rPr>
              <a:t> </a:t>
            </a:r>
            <a:endParaRPr sz="1100" dirty="0">
              <a:solidFill>
                <a:schemeClr val="dk1"/>
              </a:solidFill>
              <a:latin typeface="Calibri body"/>
              <a:cs typeface="Calibri"/>
              <a:sym typeface="Calibri"/>
            </a:endParaRPr>
          </a:p>
        </p:txBody>
      </p:sp>
      <p:sp>
        <p:nvSpPr>
          <p:cNvPr id="12" name="Title 1">
            <a:extLst>
              <a:ext uri="{FF2B5EF4-FFF2-40B4-BE49-F238E27FC236}">
                <a16:creationId xmlns:a16="http://schemas.microsoft.com/office/drawing/2014/main" id="{A3BDBEEC-9B0A-4955-B08A-846AFCBD1930}"/>
              </a:ext>
            </a:extLst>
          </p:cNvPr>
          <p:cNvSpPr txBox="1">
            <a:spLocks/>
          </p:cNvSpPr>
          <p:nvPr/>
        </p:nvSpPr>
        <p:spPr>
          <a:xfrm>
            <a:off x="1009650" y="555626"/>
            <a:ext cx="10515600" cy="53022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200" kern="1200">
                <a:solidFill>
                  <a:schemeClr val="accent1">
                    <a:lumMod val="50000"/>
                  </a:schemeClr>
                </a:solidFill>
                <a:latin typeface="Arial" panose="020B0604020202020204" pitchFamily="34" charset="0"/>
                <a:ea typeface="+mj-ea"/>
                <a:cs typeface="Arial" panose="020B0604020202020204" pitchFamily="34" charset="0"/>
              </a:defRPr>
            </a:lvl1pPr>
          </a:lstStyle>
          <a:p>
            <a:pPr>
              <a:spcBef>
                <a:spcPts val="0"/>
              </a:spcBef>
            </a:pPr>
            <a:r>
              <a:rPr lang="el-GR" sz="2400" b="1" dirty="0">
                <a:latin typeface="Calibri" panose="020F0502020204030204" pitchFamily="34" charset="0"/>
                <a:cs typeface="Calibri" panose="020F0502020204030204" pitchFamily="34" charset="0"/>
              </a:rPr>
              <a:t>Στόχος </a:t>
            </a:r>
            <a:r>
              <a:rPr lang="en-US" sz="2400" b="1" dirty="0">
                <a:latin typeface="Calibri" panose="020F0502020204030204" pitchFamily="34" charset="0"/>
                <a:cs typeface="Calibri" panose="020F0502020204030204" pitchFamily="34" charset="0"/>
              </a:rPr>
              <a:t>2</a:t>
            </a:r>
            <a:r>
              <a:rPr lang="el-GR" sz="2400" b="1" dirty="0">
                <a:latin typeface="Calibri" panose="020F0502020204030204" pitchFamily="34" charset="0"/>
                <a:cs typeface="Calibri" panose="020F0502020204030204" pitchFamily="34" charset="0"/>
              </a:rPr>
              <a:t>: Βασικά Προσδοκώμενα Αποτελέσματα</a:t>
            </a:r>
            <a:r>
              <a:rPr lang="en-US" sz="2400" b="1" dirty="0">
                <a:latin typeface="Calibri" panose="020F0502020204030204" pitchFamily="34" charset="0"/>
                <a:cs typeface="Calibri" panose="020F0502020204030204" pitchFamily="34" charset="0"/>
              </a:rPr>
              <a:t> </a:t>
            </a:r>
            <a:r>
              <a:rPr lang="el-GR" sz="2400" b="1" dirty="0">
                <a:latin typeface="Calibri" panose="020F0502020204030204" pitchFamily="34" charset="0"/>
                <a:cs typeface="Calibri" panose="020F0502020204030204" pitchFamily="34" charset="0"/>
              </a:rPr>
              <a:t>2021</a:t>
            </a:r>
            <a:endParaRPr lang="en-US" sz="2400" b="1" dirty="0">
              <a:latin typeface="Calibri" panose="020F0502020204030204" pitchFamily="34" charset="0"/>
              <a:cs typeface="Calibri" panose="020F0502020204030204" pitchFamily="34" charset="0"/>
            </a:endParaRPr>
          </a:p>
        </p:txBody>
      </p:sp>
      <p:sp>
        <p:nvSpPr>
          <p:cNvPr id="13" name="Right Triangle 12">
            <a:extLst>
              <a:ext uri="{FF2B5EF4-FFF2-40B4-BE49-F238E27FC236}">
                <a16:creationId xmlns:a16="http://schemas.microsoft.com/office/drawing/2014/main" id="{C3DC7C4D-9C03-4812-AC98-DD0B0EE8C817}"/>
              </a:ext>
            </a:extLst>
          </p:cNvPr>
          <p:cNvSpPr/>
          <p:nvPr/>
        </p:nvSpPr>
        <p:spPr>
          <a:xfrm>
            <a:off x="696528" y="599299"/>
            <a:ext cx="360747" cy="412279"/>
          </a:xfrm>
          <a:prstGeom prst="rtTriangle">
            <a:avLst/>
          </a:prstGeom>
          <a:solidFill>
            <a:srgbClr val="3462A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endParaRPr lang="en-US" sz="1200" i="1" dirty="0">
              <a:solidFill>
                <a:schemeClr val="bg1"/>
              </a:solidFill>
              <a:latin typeface="Calibri" panose="020F0502020204030204" pitchFamily="34" charset="0"/>
              <a:cs typeface="Calibri" panose="020F0502020204030204"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1"/>
            </p:custDataLst>
            <p:extLst>
              <p:ext uri="{D42A27DB-BD31-4B8C-83A1-F6EECF244321}">
                <p14:modId xmlns:p14="http://schemas.microsoft.com/office/powerpoint/2010/main" val="189634730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360" imgH="360" progId="TCLayout.ActiveDocument.1">
                  <p:embed/>
                </p:oleObj>
              </mc:Choice>
              <mc:Fallback>
                <p:oleObj name="think-cell Slide" r:id="rId4" imgW="360" imgH="360" progId="TCLayout.ActiveDocument.1">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Rectangle 4" hidden="1">
            <a:extLst>
              <a:ext uri="{FF2B5EF4-FFF2-40B4-BE49-F238E27FC236}">
                <a16:creationId xmlns:a16="http://schemas.microsoft.com/office/drawing/2014/main" id="{9EFD4C57-0FB5-4AC6-A9AE-F38A86DE2332}"/>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lnSpc>
                <a:spcPct val="90000"/>
              </a:lnSpc>
              <a:spcBef>
                <a:spcPct val="0"/>
              </a:spcBef>
              <a:spcAft>
                <a:spcPct val="0"/>
              </a:spcAft>
            </a:pPr>
            <a:endParaRPr lang="el-GR" sz="2400" b="1" dirty="0">
              <a:latin typeface="Calibri" panose="020F0502020204030204" pitchFamily="34" charset="0"/>
              <a:ea typeface="+mj-ea"/>
              <a:cs typeface="Calibri" panose="020F0502020204030204" pitchFamily="34" charset="0"/>
              <a:sym typeface="Arial" panose="020B0604020202020204" pitchFamily="34" charset="0"/>
            </a:endParaRPr>
          </a:p>
        </p:txBody>
      </p:sp>
      <p:sp>
        <p:nvSpPr>
          <p:cNvPr id="7" name="Slide Number Placeholder 6"/>
          <p:cNvSpPr>
            <a:spLocks noGrp="1"/>
          </p:cNvSpPr>
          <p:nvPr>
            <p:ph type="sldNum" sz="quarter" idx="12"/>
          </p:nvPr>
        </p:nvSpPr>
        <p:spPr/>
        <p:txBody>
          <a:bodyPr/>
          <a:lstStyle/>
          <a:p>
            <a:fld id="{51543827-C2B0-46E7-89AA-B56A23F9ACD0}" type="slidenum">
              <a:rPr lang="en-US" smtClean="0"/>
              <a:pPr/>
              <a:t>19</a:t>
            </a:fld>
            <a:endParaRPr lang="en-US" dirty="0"/>
          </a:p>
        </p:txBody>
      </p:sp>
      <p:graphicFrame>
        <p:nvGraphicFramePr>
          <p:cNvPr id="34" name="Table 33">
            <a:extLst>
              <a:ext uri="{FF2B5EF4-FFF2-40B4-BE49-F238E27FC236}">
                <a16:creationId xmlns:a16="http://schemas.microsoft.com/office/drawing/2014/main" id="{CFF24DBD-C9E7-4BA7-BA2B-8ACC8DDF2AC5}"/>
              </a:ext>
            </a:extLst>
          </p:cNvPr>
          <p:cNvGraphicFramePr>
            <a:graphicFrameLocks noGrp="1"/>
          </p:cNvGraphicFramePr>
          <p:nvPr>
            <p:extLst>
              <p:ext uri="{D42A27DB-BD31-4B8C-83A1-F6EECF244321}">
                <p14:modId xmlns:p14="http://schemas.microsoft.com/office/powerpoint/2010/main" val="3481915879"/>
              </p:ext>
            </p:extLst>
          </p:nvPr>
        </p:nvGraphicFramePr>
        <p:xfrm>
          <a:off x="943477" y="1342329"/>
          <a:ext cx="10809500" cy="1838921"/>
        </p:xfrm>
        <a:graphic>
          <a:graphicData uri="http://schemas.openxmlformats.org/drawingml/2006/table">
            <a:tbl>
              <a:tblPr/>
              <a:tblGrid>
                <a:gridCol w="874271">
                  <a:extLst>
                    <a:ext uri="{9D8B030D-6E8A-4147-A177-3AD203B41FA5}">
                      <a16:colId xmlns:a16="http://schemas.microsoft.com/office/drawing/2014/main" val="2501717556"/>
                    </a:ext>
                  </a:extLst>
                </a:gridCol>
                <a:gridCol w="7446366">
                  <a:extLst>
                    <a:ext uri="{9D8B030D-6E8A-4147-A177-3AD203B41FA5}">
                      <a16:colId xmlns:a16="http://schemas.microsoft.com/office/drawing/2014/main" val="1028445552"/>
                    </a:ext>
                  </a:extLst>
                </a:gridCol>
                <a:gridCol w="2488863">
                  <a:extLst>
                    <a:ext uri="{9D8B030D-6E8A-4147-A177-3AD203B41FA5}">
                      <a16:colId xmlns:a16="http://schemas.microsoft.com/office/drawing/2014/main" val="1977276492"/>
                    </a:ext>
                  </a:extLst>
                </a:gridCol>
              </a:tblGrid>
              <a:tr h="955001">
                <a:tc gridSpan="2">
                  <a:txBody>
                    <a:bodyPr/>
                    <a:lstStyle/>
                    <a:p>
                      <a:pPr algn="ctr" fontAlgn="t"/>
                      <a:r>
                        <a:rPr lang="el-GR" sz="1400" b="1" dirty="0">
                          <a:solidFill>
                            <a:schemeClr val="tx1"/>
                          </a:solidFill>
                          <a:effectLst/>
                          <a:latin typeface="Calibri" panose="020F0502020204030204" pitchFamily="34" charset="0"/>
                          <a:cs typeface="Calibri" panose="020F0502020204030204" pitchFamily="34" charset="0"/>
                        </a:rPr>
                        <a:t>Δράση</a:t>
                      </a:r>
                      <a:endParaRPr lang="en-US" sz="1400" b="1" dirty="0">
                        <a:solidFill>
                          <a:schemeClr val="tx1"/>
                        </a:solidFill>
                        <a:effectLst/>
                        <a:latin typeface="Calibri" panose="020F0502020204030204" pitchFamily="34" charset="0"/>
                        <a:cs typeface="Calibri" panose="020F0502020204030204" pitchFamily="34" charset="0"/>
                      </a:endParaRPr>
                    </a:p>
                  </a:txBody>
                  <a:tcPr marR="76200" marT="76200" marB="76200" anchor="ctr">
                    <a:lnL>
                      <a:noFill/>
                    </a:lnL>
                    <a:lnR w="12700" cap="flat" cmpd="sng" algn="ctr">
                      <a:solidFill>
                        <a:schemeClr val="bg1">
                          <a:lumMod val="50000"/>
                        </a:schemeClr>
                      </a:solidFill>
                      <a:prstDash val="solid"/>
                      <a:round/>
                      <a:headEnd type="none" w="med" len="med"/>
                      <a:tailEnd type="none" w="med" len="med"/>
                    </a:lnR>
                    <a:lnT w="7620" cap="flat" cmpd="sng" algn="ctr">
                      <a:noFill/>
                      <a:prstDash val="solid"/>
                      <a:round/>
                      <a:headEnd type="none" w="med" len="med"/>
                      <a:tailEnd type="none" w="med" len="med"/>
                    </a:lnT>
                    <a:lnB w="285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l" fontAlgn="t"/>
                      <a:endParaRPr lang="en-US" sz="1200" b="1" dirty="0">
                        <a:solidFill>
                          <a:srgbClr val="0B0C0C"/>
                        </a:solidFill>
                        <a:effectLst/>
                        <a:latin typeface="GDS Transport"/>
                      </a:endParaRPr>
                    </a:p>
                  </a:txBody>
                  <a:tcPr marR="76200" marT="76200" marB="7620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7620" cap="flat" cmpd="sng" algn="ctr">
                      <a:solidFill>
                        <a:srgbClr val="BFC1C3"/>
                      </a:solidFill>
                      <a:prstDash val="solid"/>
                      <a:round/>
                      <a:headEnd type="none" w="med" len="med"/>
                      <a:tailEnd type="none" w="med" len="med"/>
                    </a:lnT>
                    <a:lnB w="7620" cap="flat" cmpd="sng" algn="ctr">
                      <a:solidFill>
                        <a:srgbClr val="BFC1C3"/>
                      </a:solidFill>
                      <a:prstDash val="solid"/>
                      <a:round/>
                      <a:headEnd type="none" w="med" len="med"/>
                      <a:tailEnd type="none" w="med" len="med"/>
                    </a:lnB>
                  </a:tcPr>
                </a:tc>
                <a:tc>
                  <a:txBody>
                    <a:bodyPr/>
                    <a:lstStyle/>
                    <a:p>
                      <a:pPr algn="ctr" fontAlgn="t"/>
                      <a:r>
                        <a:rPr lang="el-GR" sz="1200" b="1" dirty="0">
                          <a:solidFill>
                            <a:schemeClr val="tx1"/>
                          </a:solidFill>
                          <a:effectLst/>
                          <a:latin typeface="Calibri" panose="020F0502020204030204" pitchFamily="34" charset="0"/>
                          <a:cs typeface="Calibri" panose="020F0502020204030204" pitchFamily="34" charset="0"/>
                        </a:rPr>
                        <a:t>Αρμόδια στελέχη πολιτικής ηγεσίας Υπουργείου </a:t>
                      </a:r>
                      <a:br>
                        <a:rPr lang="el-GR" sz="1050" b="0" dirty="0">
                          <a:solidFill>
                            <a:schemeClr val="tx1"/>
                          </a:solidFill>
                          <a:effectLst/>
                          <a:latin typeface="Calibri" panose="020F0502020204030204" pitchFamily="34" charset="0"/>
                          <a:cs typeface="Calibri" panose="020F0502020204030204" pitchFamily="34" charset="0"/>
                        </a:rPr>
                      </a:br>
                      <a:r>
                        <a:rPr lang="el-GR" sz="900" b="0" i="1" dirty="0">
                          <a:solidFill>
                            <a:schemeClr val="tx1"/>
                          </a:solidFill>
                          <a:effectLst/>
                          <a:latin typeface="Calibri" panose="020F0502020204030204" pitchFamily="34" charset="0"/>
                          <a:cs typeface="Calibri" panose="020F0502020204030204" pitchFamily="34" charset="0"/>
                        </a:rPr>
                        <a:t>(Υπουργός, Υφυπουργός, Γενικός / Ειδικός Γραμματέας)</a:t>
                      </a:r>
                      <a:endParaRPr lang="el-GR" sz="1050" b="0" i="1" dirty="0">
                        <a:solidFill>
                          <a:schemeClr val="tx1"/>
                        </a:solidFill>
                        <a:effectLst/>
                        <a:latin typeface="Calibri" panose="020F0502020204030204" pitchFamily="34" charset="0"/>
                        <a:cs typeface="Calibri" panose="020F0502020204030204" pitchFamily="34" charset="0"/>
                      </a:endParaRPr>
                    </a:p>
                  </a:txBody>
                  <a:tcPr marR="76200" marT="76200" marB="762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7620" cap="flat" cmpd="sng" algn="ctr">
                      <a:noFill/>
                      <a:prstDash val="solid"/>
                      <a:round/>
                      <a:headEnd type="none" w="med" len="med"/>
                      <a:tailEnd type="none" w="med" len="med"/>
                    </a:lnT>
                    <a:lnB w="285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0022131"/>
                  </a:ext>
                </a:extLst>
              </a:tr>
              <a:tr h="657818">
                <a:tc>
                  <a:txBody>
                    <a:bodyPr/>
                    <a:lstStyle/>
                    <a:p>
                      <a:pPr algn="ctr" fontAlgn="t"/>
                      <a:r>
                        <a:rPr lang="el-GR" sz="1200" b="0" dirty="0">
                          <a:solidFill>
                            <a:schemeClr val="tx1"/>
                          </a:solidFill>
                          <a:effectLst/>
                          <a:latin typeface="Calibri" panose="020F0502020204030204" pitchFamily="34" charset="0"/>
                          <a:cs typeface="Calibri" panose="020F0502020204030204" pitchFamily="34" charset="0"/>
                        </a:rPr>
                        <a:t>2.1</a:t>
                      </a:r>
                      <a:endParaRPr lang="en-US" sz="1200" b="0" dirty="0">
                        <a:solidFill>
                          <a:schemeClr val="tx1"/>
                        </a:solidFill>
                        <a:effectLst/>
                        <a:latin typeface="Calibri" panose="020F0502020204030204" pitchFamily="34" charset="0"/>
                        <a:cs typeface="Calibri" panose="020F0502020204030204" pitchFamily="34" charset="0"/>
                      </a:endParaRPr>
                    </a:p>
                  </a:txBody>
                  <a:tcPr marR="76200" marT="76200" marB="76200" anchor="ctr">
                    <a:lnL>
                      <a:noFill/>
                    </a:lnL>
                    <a:lnR w="12700" cap="flat" cmpd="sng" algn="ctr">
                      <a:solidFill>
                        <a:schemeClr val="bg1">
                          <a:lumMod val="50000"/>
                        </a:schemeClr>
                      </a:solidFill>
                      <a:prstDash val="solid"/>
                      <a:round/>
                      <a:headEnd type="none" w="med" len="med"/>
                      <a:tailEnd type="none" w="med" len="med"/>
                    </a:lnR>
                    <a:lnT w="28575"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fontAlgn="t"/>
                      <a:r>
                        <a:rPr lang="el-GR" sz="1200" b="1" dirty="0">
                          <a:solidFill>
                            <a:schemeClr val="tx1"/>
                          </a:solidFill>
                          <a:effectLst/>
                          <a:latin typeface="Calibri" panose="020F0502020204030204" pitchFamily="34" charset="0"/>
                          <a:cs typeface="Calibri" panose="020F0502020204030204" pitchFamily="34" charset="0"/>
                        </a:rPr>
                        <a:t>Ενίσχυση  συνεργασίας και προώθηση διαδικασιών Δικαιοσύνης σε ευρωπαϊκό και διεθνές επίπεδο</a:t>
                      </a:r>
                    </a:p>
                    <a:p>
                      <a:pPr algn="just" fontAlgn="t"/>
                      <a:r>
                        <a:rPr lang="el-GR" sz="1200" b="0" dirty="0">
                          <a:solidFill>
                            <a:schemeClr val="tx1"/>
                          </a:solidFill>
                          <a:effectLst/>
                          <a:latin typeface="Calibri" panose="020F0502020204030204" pitchFamily="34" charset="0"/>
                          <a:cs typeface="Calibri" panose="020F0502020204030204" pitchFamily="34" charset="0"/>
                        </a:rPr>
                        <a:t>Ανάπτυξη</a:t>
                      </a:r>
                      <a:r>
                        <a:rPr lang="el-GR" sz="1200" b="0" baseline="0" dirty="0">
                          <a:solidFill>
                            <a:schemeClr val="tx1"/>
                          </a:solidFill>
                          <a:effectLst/>
                          <a:latin typeface="Calibri" panose="020F0502020204030204" pitchFamily="34" charset="0"/>
                          <a:cs typeface="Calibri" panose="020F0502020204030204" pitchFamily="34" charset="0"/>
                        </a:rPr>
                        <a:t> συνεργασίας με όργανα της Ευρωπαϊκής Ένωσης και Διεθνείς Οργανισμούς με σκοπό την αποδοτικότερη εφαρμογή νομοθετημάτων για την άσκηση των σχετικών δικαιωμάτων των πολιτών, την ενίσχυση της δικαστικής συνεργασίας και την αποτελεσματικότερη προστασία θυμάτων εγκληματικών ενεργειών.</a:t>
                      </a:r>
                      <a:endParaRPr lang="el-GR" sz="1200" b="0" dirty="0">
                        <a:solidFill>
                          <a:schemeClr val="tx1"/>
                        </a:solidFill>
                        <a:effectLst/>
                        <a:latin typeface="Calibri" panose="020F0502020204030204" pitchFamily="34" charset="0"/>
                        <a:cs typeface="Calibri" panose="020F0502020204030204" pitchFamily="34" charset="0"/>
                      </a:endParaRPr>
                    </a:p>
                  </a:txBody>
                  <a:tcPr marR="76200" marT="76200" marB="7620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28575"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t" latinLnBrk="0" hangingPunct="1">
                        <a:lnSpc>
                          <a:spcPct val="100000"/>
                        </a:lnSpc>
                        <a:spcBef>
                          <a:spcPts val="0"/>
                        </a:spcBef>
                        <a:spcAft>
                          <a:spcPts val="0"/>
                        </a:spcAft>
                        <a:buClrTx/>
                        <a:buSzTx/>
                        <a:buFont typeface="Arial" panose="020B0604020202020204" pitchFamily="34" charset="0"/>
                        <a:buNone/>
                        <a:tabLst/>
                        <a:defRPr/>
                      </a:pPr>
                      <a:r>
                        <a:rPr kumimoji="0" lang="el-GR" sz="1200"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rPr>
                        <a:t>Υφυπουργός</a:t>
                      </a:r>
                      <a:endParaRPr kumimoji="0" lang="el-GR" sz="1200" b="0" i="0" u="none" strike="noStrike" kern="1200" cap="none" spc="0" normalizeH="0" baseline="0" noProof="0" dirty="0">
                        <a:ln>
                          <a:noFill/>
                        </a:ln>
                        <a:solidFill>
                          <a:schemeClr val="tx1"/>
                        </a:solidFill>
                        <a:effectLst/>
                        <a:uLnTx/>
                        <a:uFillTx/>
                        <a:latin typeface="Calibri" panose="020F0502020204030204" pitchFamily="34" charset="0"/>
                        <a:ea typeface="+mn-ea"/>
                        <a:cs typeface="+mn-cs"/>
                      </a:endParaRPr>
                    </a:p>
                  </a:txBody>
                  <a:tcPr marR="76200" marT="76200" marB="762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28575"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63745"/>
                  </a:ext>
                </a:extLst>
              </a:tr>
            </a:tbl>
          </a:graphicData>
        </a:graphic>
      </p:graphicFrame>
      <p:sp>
        <p:nvSpPr>
          <p:cNvPr id="19" name="Title 1">
            <a:extLst>
              <a:ext uri="{FF2B5EF4-FFF2-40B4-BE49-F238E27FC236}">
                <a16:creationId xmlns:a16="http://schemas.microsoft.com/office/drawing/2014/main" id="{9521D497-B7EC-4064-A443-D5168C46A926}"/>
              </a:ext>
            </a:extLst>
          </p:cNvPr>
          <p:cNvSpPr>
            <a:spLocks noGrp="1"/>
          </p:cNvSpPr>
          <p:nvPr>
            <p:ph type="title"/>
          </p:nvPr>
        </p:nvSpPr>
        <p:spPr>
          <a:xfrm>
            <a:off x="838200" y="318299"/>
            <a:ext cx="10515600" cy="558800"/>
          </a:xfrm>
        </p:spPr>
        <p:txBody>
          <a:bodyPr>
            <a:noAutofit/>
          </a:bodyPr>
          <a:lstStyle/>
          <a:p>
            <a:pPr>
              <a:spcBef>
                <a:spcPts val="600"/>
              </a:spcBef>
              <a:spcAft>
                <a:spcPts val="600"/>
              </a:spcAft>
            </a:pPr>
            <a:r>
              <a:rPr lang="el-GR" sz="2400" dirty="0"/>
              <a:t>Στόχος </a:t>
            </a:r>
            <a:r>
              <a:rPr lang="en-US" sz="2400" dirty="0"/>
              <a:t>2</a:t>
            </a:r>
            <a:r>
              <a:rPr lang="el-GR" sz="2400" dirty="0"/>
              <a:t>: Δράσεις</a:t>
            </a:r>
            <a:endParaRPr lang="en-US" sz="2400" dirty="0"/>
          </a:p>
        </p:txBody>
      </p:sp>
      <p:sp>
        <p:nvSpPr>
          <p:cNvPr id="20" name="Right Triangle 19">
            <a:extLst>
              <a:ext uri="{FF2B5EF4-FFF2-40B4-BE49-F238E27FC236}">
                <a16:creationId xmlns:a16="http://schemas.microsoft.com/office/drawing/2014/main" id="{71432A87-6468-4C92-8F89-AC85BDFEEDC6}"/>
              </a:ext>
            </a:extLst>
          </p:cNvPr>
          <p:cNvSpPr/>
          <p:nvPr/>
        </p:nvSpPr>
        <p:spPr>
          <a:xfrm>
            <a:off x="486276" y="443262"/>
            <a:ext cx="457200" cy="412279"/>
          </a:xfrm>
          <a:prstGeom prst="rtTriangle">
            <a:avLst/>
          </a:prstGeom>
          <a:solidFill>
            <a:srgbClr val="3462A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endParaRPr lang="en-US" sz="1200" i="1" dirty="0">
              <a:solidFill>
                <a:schemeClr val="bg1"/>
              </a:solidFill>
              <a:latin typeface="Calibri" panose="020F0502020204030204" pitchFamily="34" charset="0"/>
              <a:cs typeface="Calibri" panose="020F0502020204030204" pitchFamily="34" charset="0"/>
            </a:endParaRPr>
          </a:p>
        </p:txBody>
      </p:sp>
      <p:sp>
        <p:nvSpPr>
          <p:cNvPr id="21" name="TextBox 20">
            <a:extLst>
              <a:ext uri="{FF2B5EF4-FFF2-40B4-BE49-F238E27FC236}">
                <a16:creationId xmlns:a16="http://schemas.microsoft.com/office/drawing/2014/main" id="{B72E29EB-3D85-4F16-B981-B7D3221AB292}"/>
              </a:ext>
            </a:extLst>
          </p:cNvPr>
          <p:cNvSpPr txBox="1"/>
          <p:nvPr/>
        </p:nvSpPr>
        <p:spPr>
          <a:xfrm>
            <a:off x="943476" y="736488"/>
            <a:ext cx="7986212" cy="531148"/>
          </a:xfrm>
          <a:prstGeom prst="rect">
            <a:avLst/>
          </a:prstGeom>
          <a:noFill/>
        </p:spPr>
        <p:txBody>
          <a:bodyPr wrap="square" rtlCol="0" anchor="ctr">
            <a:noAutofit/>
          </a:bodyPr>
          <a:lstStyle/>
          <a:p>
            <a:pPr fontAlgn="base"/>
            <a:r>
              <a:rPr lang="el-GR" b="1" dirty="0">
                <a:solidFill>
                  <a:schemeClr val="accent1">
                    <a:lumMod val="50000"/>
                  </a:schemeClr>
                </a:solidFill>
              </a:rPr>
              <a:t>Στόχος </a:t>
            </a:r>
            <a:r>
              <a:rPr lang="en-US" b="1" dirty="0">
                <a:solidFill>
                  <a:schemeClr val="accent1">
                    <a:lumMod val="50000"/>
                  </a:schemeClr>
                </a:solidFill>
              </a:rPr>
              <a:t>2</a:t>
            </a:r>
            <a:r>
              <a:rPr lang="el-GR" b="1" dirty="0">
                <a:solidFill>
                  <a:schemeClr val="accent1">
                    <a:lumMod val="50000"/>
                  </a:schemeClr>
                </a:solidFill>
              </a:rPr>
              <a:t>: Ενίσχυση συνεργασίας και προώθηση διαδικασιών Δικαιοσύνης </a:t>
            </a:r>
            <a:endParaRPr lang="en-US" b="1" dirty="0">
              <a:solidFill>
                <a:schemeClr val="accent1">
                  <a:lumMod val="50000"/>
                </a:schemeClr>
              </a:solidFill>
            </a:endParaRPr>
          </a:p>
        </p:txBody>
      </p:sp>
    </p:spTree>
    <p:extLst>
      <p:ext uri="{BB962C8B-B14F-4D97-AF65-F5344CB8AC3E}">
        <p14:creationId xmlns:p14="http://schemas.microsoft.com/office/powerpoint/2010/main" val="17779124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Object 11" hidden="1">
            <a:extLst>
              <a:ext uri="{FF2B5EF4-FFF2-40B4-BE49-F238E27FC236}">
                <a16:creationId xmlns:a16="http://schemas.microsoft.com/office/drawing/2014/main" id="{7F5F4B1C-F94C-4E4C-B38F-199FBF9B682E}"/>
              </a:ext>
            </a:extLst>
          </p:cNvPr>
          <p:cNvGraphicFramePr>
            <a:graphicFrameLocks noChangeAspect="1"/>
          </p:cNvGraphicFramePr>
          <p:nvPr>
            <p:custDataLst>
              <p:tags r:id="rId1"/>
            </p:custDataLst>
            <p:extLst>
              <p:ext uri="{D42A27DB-BD31-4B8C-83A1-F6EECF244321}">
                <p14:modId xmlns:p14="http://schemas.microsoft.com/office/powerpoint/2010/main" val="405901733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360" imgH="360" progId="TCLayout.ActiveDocument.1">
                  <p:embed/>
                </p:oleObj>
              </mc:Choice>
              <mc:Fallback>
                <p:oleObj name="think-cell Slide" r:id="rId3" imgW="360" imgH="360" progId="TCLayout.ActiveDocument.1">
                  <p:embed/>
                  <p:pic>
                    <p:nvPicPr>
                      <p:cNvPr id="0" name="Picture 4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88" y="1588"/>
                        <a:ext cx="1588" cy="15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Title 1"/>
          <p:cNvSpPr>
            <a:spLocks noGrp="1"/>
          </p:cNvSpPr>
          <p:nvPr>
            <p:ph type="title"/>
          </p:nvPr>
        </p:nvSpPr>
        <p:spPr>
          <a:xfrm>
            <a:off x="838200" y="255941"/>
            <a:ext cx="10515600" cy="739775"/>
          </a:xfrm>
        </p:spPr>
        <p:txBody>
          <a:bodyPr/>
          <a:lstStyle/>
          <a:p>
            <a:r>
              <a:rPr lang="el-GR" dirty="0">
                <a:latin typeface="Calibri" panose="020F0502020204030204" pitchFamily="34" charset="0"/>
              </a:rPr>
              <a:t>Περιεχόμενα</a:t>
            </a:r>
            <a:endParaRPr lang="en-US" dirty="0">
              <a:latin typeface="Calibri" panose="020F0502020204030204" pitchFamily="34" charset="0"/>
            </a:endParaRPr>
          </a:p>
        </p:txBody>
      </p:sp>
      <p:sp>
        <p:nvSpPr>
          <p:cNvPr id="11" name="Slide Number Placeholder 10"/>
          <p:cNvSpPr>
            <a:spLocks noGrp="1"/>
          </p:cNvSpPr>
          <p:nvPr>
            <p:ph type="sldNum" sz="quarter" idx="12"/>
          </p:nvPr>
        </p:nvSpPr>
        <p:spPr/>
        <p:txBody>
          <a:bodyPr/>
          <a:lstStyle/>
          <a:p>
            <a:fld id="{51543827-C2B0-46E7-89AA-B56A23F9ACD0}" type="slidenum">
              <a:rPr lang="en-US" smtClean="0"/>
              <a:pPr/>
              <a:t>2</a:t>
            </a:fld>
            <a:endParaRPr lang="en-US" dirty="0"/>
          </a:p>
        </p:txBody>
      </p:sp>
      <p:grpSp>
        <p:nvGrpSpPr>
          <p:cNvPr id="16" name="15 - Ομάδα"/>
          <p:cNvGrpSpPr/>
          <p:nvPr/>
        </p:nvGrpSpPr>
        <p:grpSpPr>
          <a:xfrm>
            <a:off x="2358089" y="1615856"/>
            <a:ext cx="6647918" cy="540652"/>
            <a:chOff x="2348564" y="1682716"/>
            <a:chExt cx="6647918" cy="540652"/>
          </a:xfrm>
        </p:grpSpPr>
        <p:sp>
          <p:nvSpPr>
            <p:cNvPr id="3" name="Rectangle 2"/>
            <p:cNvSpPr/>
            <p:nvPr/>
          </p:nvSpPr>
          <p:spPr>
            <a:xfrm>
              <a:off x="2348564" y="1682716"/>
              <a:ext cx="566475" cy="465400"/>
            </a:xfrm>
            <a:prstGeom prst="rect">
              <a:avLst/>
            </a:prstGeom>
            <a:solidFill>
              <a:srgbClr val="3462AB"/>
            </a:solidFill>
            <a:ln>
              <a:solidFill>
                <a:srgbClr val="3462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000" b="1" dirty="0">
                  <a:latin typeface="Calibri" panose="020F0502020204030204" pitchFamily="34" charset="0"/>
                  <a:cs typeface="Calibri" panose="020F0502020204030204" pitchFamily="34" charset="0"/>
                </a:rPr>
                <a:t>1</a:t>
              </a:r>
              <a:endParaRPr lang="en-US" sz="2000" b="1" dirty="0">
                <a:latin typeface="Calibri" panose="020F0502020204030204" pitchFamily="34" charset="0"/>
                <a:cs typeface="Calibri" panose="020F0502020204030204" pitchFamily="34" charset="0"/>
              </a:endParaRPr>
            </a:p>
          </p:txBody>
        </p:sp>
        <p:sp>
          <p:nvSpPr>
            <p:cNvPr id="15" name="TextBox 14"/>
            <p:cNvSpPr txBox="1"/>
            <p:nvPr/>
          </p:nvSpPr>
          <p:spPr>
            <a:xfrm>
              <a:off x="2915039" y="1756643"/>
              <a:ext cx="6081443" cy="466725"/>
            </a:xfrm>
            <a:prstGeom prst="rect">
              <a:avLst/>
            </a:prstGeom>
            <a:noFill/>
          </p:spPr>
          <p:txBody>
            <a:bodyPr wrap="square" rtlCol="0" anchor="ctr">
              <a:noAutofit/>
            </a:bodyPr>
            <a:lstStyle/>
            <a:p>
              <a:r>
                <a:rPr lang="el-GR" sz="1600" b="1" dirty="0">
                  <a:solidFill>
                    <a:srgbClr val="3462AB"/>
                  </a:solidFill>
                  <a:latin typeface="Calibri" panose="020F0502020204030204" pitchFamily="34" charset="0"/>
                  <a:cs typeface="Calibri" panose="020F0502020204030204" pitchFamily="34" charset="0"/>
                </a:rPr>
                <a:t>Ταυτότητα Υπουργείου</a:t>
              </a:r>
              <a:endParaRPr lang="en-US" sz="1600" b="1" dirty="0">
                <a:solidFill>
                  <a:srgbClr val="3462AB"/>
                </a:solidFill>
                <a:latin typeface="Calibri" panose="020F0502020204030204" pitchFamily="34" charset="0"/>
                <a:cs typeface="Calibri" panose="020F0502020204030204" pitchFamily="34" charset="0"/>
              </a:endParaRPr>
            </a:p>
          </p:txBody>
        </p:sp>
      </p:grpSp>
      <p:grpSp>
        <p:nvGrpSpPr>
          <p:cNvPr id="20" name="19 - Ομάδα"/>
          <p:cNvGrpSpPr/>
          <p:nvPr/>
        </p:nvGrpSpPr>
        <p:grpSpPr>
          <a:xfrm>
            <a:off x="2353935" y="2097264"/>
            <a:ext cx="6784486" cy="938064"/>
            <a:chOff x="2488592" y="1739981"/>
            <a:chExt cx="6639910" cy="513810"/>
          </a:xfrm>
        </p:grpSpPr>
        <p:sp>
          <p:nvSpPr>
            <p:cNvPr id="21" name="Rectangle 2"/>
            <p:cNvSpPr/>
            <p:nvPr/>
          </p:nvSpPr>
          <p:spPr>
            <a:xfrm>
              <a:off x="2488592" y="1739981"/>
              <a:ext cx="563726" cy="465400"/>
            </a:xfrm>
            <a:prstGeom prst="rect">
              <a:avLst/>
            </a:prstGeom>
            <a:solidFill>
              <a:srgbClr val="3462AB"/>
            </a:solidFill>
            <a:ln>
              <a:solidFill>
                <a:srgbClr val="3462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000" b="1" dirty="0">
                  <a:latin typeface="Calibri" panose="020F0502020204030204" pitchFamily="34" charset="0"/>
                  <a:cs typeface="Calibri" panose="020F0502020204030204" pitchFamily="34" charset="0"/>
                </a:rPr>
                <a:t>2</a:t>
              </a:r>
              <a:endParaRPr lang="en-US" sz="2000" dirty="0">
                <a:latin typeface="Calibri" panose="020F0502020204030204" pitchFamily="34" charset="0"/>
                <a:cs typeface="Calibri" panose="020F0502020204030204" pitchFamily="34" charset="0"/>
              </a:endParaRPr>
            </a:p>
          </p:txBody>
        </p:sp>
        <p:sp>
          <p:nvSpPr>
            <p:cNvPr id="22" name="TextBox 14"/>
            <p:cNvSpPr txBox="1"/>
            <p:nvPr/>
          </p:nvSpPr>
          <p:spPr>
            <a:xfrm>
              <a:off x="3047059" y="1787066"/>
              <a:ext cx="6081443" cy="466725"/>
            </a:xfrm>
            <a:prstGeom prst="rect">
              <a:avLst/>
            </a:prstGeom>
            <a:noFill/>
          </p:spPr>
          <p:txBody>
            <a:bodyPr wrap="square" rtlCol="0" anchor="ctr">
              <a:noAutofit/>
            </a:bodyPr>
            <a:lstStyle/>
            <a:p>
              <a:r>
                <a:rPr lang="el-GR" sz="1600" b="1" dirty="0">
                  <a:solidFill>
                    <a:srgbClr val="3462AB"/>
                  </a:solidFill>
                  <a:latin typeface="Calibri" panose="020F0502020204030204" pitchFamily="34" charset="0"/>
                  <a:cs typeface="Calibri" panose="020F0502020204030204" pitchFamily="34" charset="0"/>
                </a:rPr>
                <a:t>Διατύπωση Στόχων και Σύνδεση με Στρατηγικές Επιλογές</a:t>
              </a:r>
              <a:endParaRPr lang="en-US" sz="1600" b="1" dirty="0">
                <a:solidFill>
                  <a:srgbClr val="3462AB"/>
                </a:solidFill>
                <a:latin typeface="Calibri" panose="020F0502020204030204" pitchFamily="34" charset="0"/>
                <a:cs typeface="Calibri" panose="020F0502020204030204" pitchFamily="34" charset="0"/>
              </a:endParaRPr>
            </a:p>
          </p:txBody>
        </p:sp>
      </p:grpSp>
      <p:grpSp>
        <p:nvGrpSpPr>
          <p:cNvPr id="24" name="23 - Ομάδα"/>
          <p:cNvGrpSpPr/>
          <p:nvPr/>
        </p:nvGrpSpPr>
        <p:grpSpPr>
          <a:xfrm>
            <a:off x="2358089" y="2938054"/>
            <a:ext cx="7691921" cy="491008"/>
            <a:chOff x="2348564" y="1657108"/>
            <a:chExt cx="7145210" cy="491008"/>
          </a:xfrm>
        </p:grpSpPr>
        <p:sp>
          <p:nvSpPr>
            <p:cNvPr id="25" name="Rectangle 2"/>
            <p:cNvSpPr/>
            <p:nvPr/>
          </p:nvSpPr>
          <p:spPr>
            <a:xfrm>
              <a:off x="2348564" y="1682716"/>
              <a:ext cx="526212" cy="465400"/>
            </a:xfrm>
            <a:prstGeom prst="rect">
              <a:avLst/>
            </a:prstGeom>
            <a:solidFill>
              <a:srgbClr val="3462AB"/>
            </a:solidFill>
            <a:ln>
              <a:solidFill>
                <a:srgbClr val="3462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l-GR" sz="2000" b="1" dirty="0">
                  <a:solidFill>
                    <a:prstClr val="white"/>
                  </a:solidFill>
                  <a:latin typeface="Calibri" panose="020F0502020204030204" pitchFamily="34" charset="0"/>
                  <a:cs typeface="Calibri" panose="020F0502020204030204" pitchFamily="34" charset="0"/>
                </a:rPr>
                <a:t>2.</a:t>
              </a:r>
              <a:r>
                <a:rPr lang="en-US" sz="1600" dirty="0" err="1">
                  <a:solidFill>
                    <a:prstClr val="white"/>
                  </a:solidFill>
                  <a:latin typeface="Calibri" panose="020F0502020204030204" pitchFamily="34" charset="0"/>
                  <a:cs typeface="Calibri" panose="020F0502020204030204" pitchFamily="34" charset="0"/>
                </a:rPr>
                <a:t>i</a:t>
              </a:r>
              <a:endParaRPr lang="en-US" sz="2000" dirty="0">
                <a:solidFill>
                  <a:prstClr val="white"/>
                </a:solidFill>
                <a:latin typeface="Calibri" panose="020F0502020204030204" pitchFamily="34" charset="0"/>
                <a:cs typeface="Calibri" panose="020F0502020204030204" pitchFamily="34" charset="0"/>
              </a:endParaRPr>
            </a:p>
          </p:txBody>
        </p:sp>
        <p:sp>
          <p:nvSpPr>
            <p:cNvPr id="26" name="TextBox 14"/>
            <p:cNvSpPr txBox="1"/>
            <p:nvPr/>
          </p:nvSpPr>
          <p:spPr>
            <a:xfrm>
              <a:off x="2874775" y="1657108"/>
              <a:ext cx="6618999" cy="466725"/>
            </a:xfrm>
            <a:prstGeom prst="rect">
              <a:avLst/>
            </a:prstGeom>
            <a:noFill/>
          </p:spPr>
          <p:txBody>
            <a:bodyPr wrap="square" rtlCol="0" anchor="ctr">
              <a:noAutofit/>
            </a:bodyPr>
            <a:lstStyle/>
            <a:p>
              <a:pPr>
                <a:tabLst>
                  <a:tab pos="812800" algn="l"/>
                  <a:tab pos="1168400" algn="l"/>
                </a:tabLst>
              </a:pPr>
              <a:r>
                <a:rPr lang="el-GR" sz="1600" b="1" dirty="0">
                  <a:solidFill>
                    <a:srgbClr val="3462AB"/>
                  </a:solidFill>
                  <a:latin typeface="Calibri" panose="020F0502020204030204" pitchFamily="34" charset="0"/>
                  <a:cs typeface="Calibri" panose="020F0502020204030204" pitchFamily="34" charset="0"/>
                </a:rPr>
                <a:t>Στόχος</a:t>
              </a:r>
              <a:r>
                <a:rPr lang="el-GR" sz="1400" b="1" dirty="0">
                  <a:solidFill>
                    <a:srgbClr val="3462AB"/>
                  </a:solidFill>
                  <a:latin typeface="Calibri" panose="020F0502020204030204" pitchFamily="34" charset="0"/>
                  <a:cs typeface="Calibri" panose="020F0502020204030204" pitchFamily="34" charset="0"/>
                </a:rPr>
                <a:t> </a:t>
              </a:r>
              <a:r>
                <a:rPr lang="el-GR" sz="1600" b="1" dirty="0">
                  <a:solidFill>
                    <a:srgbClr val="3462AB"/>
                  </a:solidFill>
                  <a:latin typeface="Calibri" panose="020F0502020204030204" pitchFamily="34" charset="0"/>
                  <a:cs typeface="Calibri" panose="020F0502020204030204" pitchFamily="34" charset="0"/>
                </a:rPr>
                <a:t>1: Ταχύτερη και αποτελεσματικότερη απονομή της Δικαιοσύνης</a:t>
              </a:r>
              <a:endParaRPr lang="en-US" sz="1600" b="1" dirty="0">
                <a:solidFill>
                  <a:srgbClr val="3462AB"/>
                </a:solidFill>
                <a:latin typeface="Calibri" panose="020F0502020204030204" pitchFamily="34" charset="0"/>
                <a:cs typeface="Calibri" panose="020F0502020204030204" pitchFamily="34" charset="0"/>
              </a:endParaRPr>
            </a:p>
          </p:txBody>
        </p:sp>
      </p:grpSp>
      <p:grpSp>
        <p:nvGrpSpPr>
          <p:cNvPr id="31" name="23 - Ομάδα"/>
          <p:cNvGrpSpPr/>
          <p:nvPr/>
        </p:nvGrpSpPr>
        <p:grpSpPr>
          <a:xfrm>
            <a:off x="2348564" y="3886783"/>
            <a:ext cx="6657443" cy="489683"/>
            <a:chOff x="2348564" y="1658433"/>
            <a:chExt cx="6657443" cy="489683"/>
          </a:xfrm>
        </p:grpSpPr>
        <p:sp>
          <p:nvSpPr>
            <p:cNvPr id="40" name="Rectangle 2"/>
            <p:cNvSpPr/>
            <p:nvPr/>
          </p:nvSpPr>
          <p:spPr>
            <a:xfrm>
              <a:off x="2348564" y="1682716"/>
              <a:ext cx="576000" cy="465400"/>
            </a:xfrm>
            <a:prstGeom prst="rect">
              <a:avLst/>
            </a:prstGeom>
            <a:solidFill>
              <a:srgbClr val="3462AB"/>
            </a:solidFill>
            <a:ln>
              <a:solidFill>
                <a:srgbClr val="3462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l-GR" sz="2000" b="1" dirty="0">
                  <a:solidFill>
                    <a:prstClr val="white"/>
                  </a:solidFill>
                  <a:latin typeface="Calibri" panose="020F0502020204030204" pitchFamily="34" charset="0"/>
                  <a:cs typeface="Calibri" panose="020F0502020204030204" pitchFamily="34" charset="0"/>
                </a:rPr>
                <a:t>2.</a:t>
              </a:r>
              <a:r>
                <a:rPr lang="en-US" sz="1600" dirty="0">
                  <a:solidFill>
                    <a:prstClr val="white"/>
                  </a:solidFill>
                  <a:latin typeface="Calibri" panose="020F0502020204030204" pitchFamily="34" charset="0"/>
                  <a:cs typeface="Calibri" panose="020F0502020204030204" pitchFamily="34" charset="0"/>
                </a:rPr>
                <a:t>iii</a:t>
              </a:r>
              <a:endParaRPr lang="en-US" sz="2000" dirty="0">
                <a:solidFill>
                  <a:prstClr val="white"/>
                </a:solidFill>
                <a:latin typeface="Calibri" panose="020F0502020204030204" pitchFamily="34" charset="0"/>
                <a:cs typeface="Calibri" panose="020F0502020204030204" pitchFamily="34" charset="0"/>
              </a:endParaRPr>
            </a:p>
          </p:txBody>
        </p:sp>
        <p:sp>
          <p:nvSpPr>
            <p:cNvPr id="41" name="TextBox 14"/>
            <p:cNvSpPr txBox="1"/>
            <p:nvPr/>
          </p:nvSpPr>
          <p:spPr>
            <a:xfrm>
              <a:off x="2924564" y="1658433"/>
              <a:ext cx="6081443" cy="466725"/>
            </a:xfrm>
            <a:prstGeom prst="rect">
              <a:avLst/>
            </a:prstGeom>
            <a:noFill/>
          </p:spPr>
          <p:txBody>
            <a:bodyPr wrap="square" rtlCol="0" anchor="ctr">
              <a:noAutofit/>
            </a:bodyPr>
            <a:lstStyle/>
            <a:p>
              <a:pPr>
                <a:tabLst>
                  <a:tab pos="895350" algn="l"/>
                  <a:tab pos="1168400" algn="l"/>
                </a:tabLst>
              </a:pPr>
              <a:r>
                <a:rPr lang="el-GR" sz="1600" b="1" dirty="0">
                  <a:solidFill>
                    <a:srgbClr val="3462AB"/>
                  </a:solidFill>
                  <a:latin typeface="Calibri" panose="020F0502020204030204" pitchFamily="34" charset="0"/>
                  <a:cs typeface="Calibri" panose="020F0502020204030204" pitchFamily="34" charset="0"/>
                </a:rPr>
                <a:t>Στόχος</a:t>
              </a:r>
              <a:r>
                <a:rPr lang="el-GR" sz="1400" b="1" dirty="0">
                  <a:solidFill>
                    <a:srgbClr val="3462AB"/>
                  </a:solidFill>
                  <a:latin typeface="Calibri" panose="020F0502020204030204" pitchFamily="34" charset="0"/>
                  <a:cs typeface="Calibri" panose="020F0502020204030204" pitchFamily="34" charset="0"/>
                </a:rPr>
                <a:t> </a:t>
              </a:r>
              <a:r>
                <a:rPr lang="el-GR" sz="1600" b="1" dirty="0">
                  <a:solidFill>
                    <a:srgbClr val="3462AB"/>
                  </a:solidFill>
                  <a:latin typeface="Calibri" panose="020F0502020204030204" pitchFamily="34" charset="0"/>
                  <a:cs typeface="Calibri" panose="020F0502020204030204" pitchFamily="34" charset="0"/>
                </a:rPr>
                <a:t>3: Προστασία Ανθρωπίνων Δικαιωμάτων</a:t>
              </a:r>
              <a:endParaRPr lang="en-US" sz="1600" b="1" dirty="0">
                <a:solidFill>
                  <a:srgbClr val="3462AB"/>
                </a:solidFill>
                <a:latin typeface="Calibri" panose="020F0502020204030204" pitchFamily="34" charset="0"/>
                <a:cs typeface="Calibri" panose="020F0502020204030204" pitchFamily="34" charset="0"/>
              </a:endParaRPr>
            </a:p>
          </p:txBody>
        </p:sp>
      </p:grpSp>
      <p:grpSp>
        <p:nvGrpSpPr>
          <p:cNvPr id="33" name="23 - Ομάδα"/>
          <p:cNvGrpSpPr/>
          <p:nvPr/>
        </p:nvGrpSpPr>
        <p:grpSpPr>
          <a:xfrm>
            <a:off x="2358089" y="3433245"/>
            <a:ext cx="7626987" cy="492205"/>
            <a:chOff x="2348564" y="1666240"/>
            <a:chExt cx="6569365" cy="492205"/>
          </a:xfrm>
        </p:grpSpPr>
        <p:sp>
          <p:nvSpPr>
            <p:cNvPr id="34" name="Rectangle 2"/>
            <p:cNvSpPr/>
            <p:nvPr/>
          </p:nvSpPr>
          <p:spPr>
            <a:xfrm>
              <a:off x="2348564" y="1666240"/>
              <a:ext cx="487923" cy="465400"/>
            </a:xfrm>
            <a:prstGeom prst="rect">
              <a:avLst/>
            </a:prstGeom>
            <a:solidFill>
              <a:srgbClr val="3462AB"/>
            </a:solidFill>
            <a:ln>
              <a:solidFill>
                <a:srgbClr val="3462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l-GR" sz="2000" b="1" dirty="0">
                  <a:solidFill>
                    <a:prstClr val="white"/>
                  </a:solidFill>
                  <a:latin typeface="Calibri" panose="020F0502020204030204" pitchFamily="34" charset="0"/>
                  <a:cs typeface="Calibri" panose="020F0502020204030204" pitchFamily="34" charset="0"/>
                </a:rPr>
                <a:t>2.</a:t>
              </a:r>
              <a:r>
                <a:rPr lang="en-US" sz="1600" dirty="0">
                  <a:solidFill>
                    <a:prstClr val="white"/>
                  </a:solidFill>
                  <a:latin typeface="Calibri" panose="020F0502020204030204" pitchFamily="34" charset="0"/>
                  <a:cs typeface="Calibri" panose="020F0502020204030204" pitchFamily="34" charset="0"/>
                </a:rPr>
                <a:t> ii</a:t>
              </a:r>
              <a:endParaRPr lang="en-US" sz="2000" dirty="0">
                <a:solidFill>
                  <a:prstClr val="white"/>
                </a:solidFill>
                <a:latin typeface="Calibri" panose="020F0502020204030204" pitchFamily="34" charset="0"/>
                <a:cs typeface="Calibri" panose="020F0502020204030204" pitchFamily="34" charset="0"/>
              </a:endParaRPr>
            </a:p>
          </p:txBody>
        </p:sp>
        <p:sp>
          <p:nvSpPr>
            <p:cNvPr id="42" name="TextBox 14"/>
            <p:cNvSpPr txBox="1"/>
            <p:nvPr/>
          </p:nvSpPr>
          <p:spPr>
            <a:xfrm>
              <a:off x="2836486" y="1691720"/>
              <a:ext cx="6081443" cy="466725"/>
            </a:xfrm>
            <a:prstGeom prst="rect">
              <a:avLst/>
            </a:prstGeom>
            <a:noFill/>
          </p:spPr>
          <p:txBody>
            <a:bodyPr wrap="square" rtlCol="0" anchor="ctr">
              <a:noAutofit/>
            </a:bodyPr>
            <a:lstStyle/>
            <a:p>
              <a:pPr>
                <a:tabLst>
                  <a:tab pos="812800" algn="l"/>
                  <a:tab pos="1079500" algn="l"/>
                </a:tabLst>
              </a:pPr>
              <a:r>
                <a:rPr lang="el-GR" sz="1600" b="1" dirty="0">
                  <a:solidFill>
                    <a:srgbClr val="3462AB"/>
                  </a:solidFill>
                  <a:latin typeface="Calibri" panose="020F0502020204030204" pitchFamily="34" charset="0"/>
                  <a:cs typeface="Calibri" panose="020F0502020204030204" pitchFamily="34" charset="0"/>
                </a:rPr>
                <a:t>Στόχος</a:t>
              </a:r>
              <a:r>
                <a:rPr lang="el-GR" sz="1400" b="1" dirty="0">
                  <a:solidFill>
                    <a:srgbClr val="3462AB"/>
                  </a:solidFill>
                  <a:latin typeface="Calibri" panose="020F0502020204030204" pitchFamily="34" charset="0"/>
                  <a:cs typeface="Calibri" panose="020F0502020204030204" pitchFamily="34" charset="0"/>
                </a:rPr>
                <a:t> </a:t>
              </a:r>
              <a:r>
                <a:rPr lang="el-GR" sz="1600" b="1" dirty="0">
                  <a:solidFill>
                    <a:srgbClr val="3462AB"/>
                  </a:solidFill>
                  <a:latin typeface="Calibri" panose="020F0502020204030204" pitchFamily="34" charset="0"/>
                  <a:cs typeface="Calibri" panose="020F0502020204030204" pitchFamily="34" charset="0"/>
                </a:rPr>
                <a:t>2: Ενίσχυση  συνεργασίας και προώθηση διαδικασιών Δικαιοσύνης</a:t>
              </a:r>
              <a:endParaRPr lang="en-US" sz="1600" b="1" dirty="0">
                <a:solidFill>
                  <a:srgbClr val="3462AB"/>
                </a:solidFill>
                <a:latin typeface="Calibri" panose="020F0502020204030204" pitchFamily="34" charset="0"/>
                <a:cs typeface="Calibri" panose="020F0502020204030204" pitchFamily="34" charset="0"/>
              </a:endParaRPr>
            </a:p>
          </p:txBody>
        </p:sp>
      </p:grpSp>
    </p:spTree>
    <p:extLst>
      <p:ext uri="{BB962C8B-B14F-4D97-AF65-F5344CB8AC3E}">
        <p14:creationId xmlns:p14="http://schemas.microsoft.com/office/powerpoint/2010/main" val="42298854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1"/>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360" imgH="360" progId="TCLayout.ActiveDocument.1">
                  <p:embed/>
                </p:oleObj>
              </mc:Choice>
              <mc:Fallback>
                <p:oleObj name="think-cell Slide" r:id="rId4" imgW="360" imgH="360" progId="TCLayout.ActiveDocument.1">
                  <p:embed/>
                  <p:pic>
                    <p:nvPicPr>
                      <p:cNvPr id="15" name="Object 14"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Rectangle 4" hidden="1">
            <a:extLst>
              <a:ext uri="{FF2B5EF4-FFF2-40B4-BE49-F238E27FC236}">
                <a16:creationId xmlns:a16="http://schemas.microsoft.com/office/drawing/2014/main" id="{9EFD4C57-0FB5-4AC6-A9AE-F38A86DE2332}"/>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lnSpc>
                <a:spcPct val="90000"/>
              </a:lnSpc>
              <a:spcBef>
                <a:spcPct val="0"/>
              </a:spcBef>
              <a:spcAft>
                <a:spcPct val="0"/>
              </a:spcAft>
            </a:pPr>
            <a:endParaRPr lang="en-US" sz="2400" b="1" dirty="0">
              <a:latin typeface="Calibri" panose="020F0502020204030204" pitchFamily="34" charset="0"/>
              <a:ea typeface="+mj-ea"/>
              <a:cs typeface="Calibri" panose="020F0502020204030204" pitchFamily="34" charset="0"/>
              <a:sym typeface="Arial" panose="020B0604020202020204" pitchFamily="34" charset="0"/>
            </a:endParaRPr>
          </a:p>
        </p:txBody>
      </p:sp>
      <p:sp>
        <p:nvSpPr>
          <p:cNvPr id="7" name="Slide Number Placeholder 6"/>
          <p:cNvSpPr>
            <a:spLocks noGrp="1"/>
          </p:cNvSpPr>
          <p:nvPr>
            <p:ph type="sldNum" sz="quarter" idx="12"/>
          </p:nvPr>
        </p:nvSpPr>
        <p:spPr/>
        <p:txBody>
          <a:bodyPr/>
          <a:lstStyle/>
          <a:p>
            <a:fld id="{51543827-C2B0-46E7-89AA-B56A23F9ACD0}" type="slidenum">
              <a:rPr lang="en-US" smtClean="0"/>
              <a:pPr/>
              <a:t>20</a:t>
            </a:fld>
            <a:endParaRPr lang="en-US"/>
          </a:p>
        </p:txBody>
      </p:sp>
      <p:graphicFrame>
        <p:nvGraphicFramePr>
          <p:cNvPr id="8" name="Table 7">
            <a:extLst>
              <a:ext uri="{FF2B5EF4-FFF2-40B4-BE49-F238E27FC236}">
                <a16:creationId xmlns:a16="http://schemas.microsoft.com/office/drawing/2014/main" id="{E7514824-58BF-493B-8F1C-6B703FF1124F}"/>
              </a:ext>
            </a:extLst>
          </p:cNvPr>
          <p:cNvGraphicFramePr>
            <a:graphicFrameLocks noGrp="1"/>
          </p:cNvGraphicFramePr>
          <p:nvPr>
            <p:extLst>
              <p:ext uri="{D42A27DB-BD31-4B8C-83A1-F6EECF244321}">
                <p14:modId xmlns:p14="http://schemas.microsoft.com/office/powerpoint/2010/main" val="1451180726"/>
              </p:ext>
            </p:extLst>
          </p:nvPr>
        </p:nvGraphicFramePr>
        <p:xfrm>
          <a:off x="781050" y="1866900"/>
          <a:ext cx="10989343" cy="2523214"/>
        </p:xfrm>
        <a:graphic>
          <a:graphicData uri="http://schemas.openxmlformats.org/drawingml/2006/table">
            <a:tbl>
              <a:tblPr/>
              <a:tblGrid>
                <a:gridCol w="10989343">
                  <a:extLst>
                    <a:ext uri="{9D8B030D-6E8A-4147-A177-3AD203B41FA5}">
                      <a16:colId xmlns:a16="http://schemas.microsoft.com/office/drawing/2014/main" val="2501717556"/>
                    </a:ext>
                  </a:extLst>
                </a:gridCol>
              </a:tblGrid>
              <a:tr h="389614">
                <a:tc>
                  <a:txBody>
                    <a:bodyPr/>
                    <a:lstStyle/>
                    <a:p>
                      <a:pPr algn="ctr" fontAlgn="t"/>
                      <a:r>
                        <a:rPr lang="el-GR" sz="1400" b="1" dirty="0">
                          <a:solidFill>
                            <a:schemeClr val="tx1"/>
                          </a:solidFill>
                          <a:effectLst/>
                          <a:latin typeface="Calibri" panose="020F0502020204030204" pitchFamily="34" charset="0"/>
                          <a:cs typeface="Calibri" panose="020F0502020204030204" pitchFamily="34" charset="0"/>
                        </a:rPr>
                        <a:t>Έργο</a:t>
                      </a:r>
                      <a:endParaRPr lang="en-US" sz="1400" b="1" dirty="0">
                        <a:solidFill>
                          <a:schemeClr val="tx1"/>
                        </a:solidFill>
                        <a:effectLst/>
                        <a:latin typeface="Calibri" panose="020F0502020204030204" pitchFamily="34" charset="0"/>
                        <a:cs typeface="Calibri" panose="020F0502020204030204" pitchFamily="34" charset="0"/>
                      </a:endParaRPr>
                    </a:p>
                  </a:txBody>
                  <a:tcPr marR="76200" marT="76200" marB="76200" anchor="ctr">
                    <a:lnL>
                      <a:noFill/>
                    </a:lnL>
                    <a:lnR w="12700" cap="flat" cmpd="sng" algn="ctr">
                      <a:solidFill>
                        <a:schemeClr val="bg1">
                          <a:lumMod val="50000"/>
                        </a:schemeClr>
                      </a:solidFill>
                      <a:prstDash val="solid"/>
                      <a:round/>
                      <a:headEnd type="none" w="med" len="med"/>
                      <a:tailEnd type="none" w="med" len="med"/>
                    </a:lnR>
                    <a:lnT w="7620" cap="flat" cmpd="sng" algn="ctr">
                      <a:noFill/>
                      <a:prstDash val="solid"/>
                      <a:round/>
                      <a:headEnd type="none" w="med" len="med"/>
                      <a:tailEnd type="none" w="med" len="med"/>
                    </a:lnT>
                    <a:lnB w="285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0022131"/>
                  </a:ext>
                </a:extLst>
              </a:tr>
              <a:tr h="727619">
                <a:tc>
                  <a:txBody>
                    <a:bodyPr/>
                    <a:lstStyle/>
                    <a:p>
                      <a:pPr algn="just" fontAlgn="t"/>
                      <a:r>
                        <a:rPr lang="el-GR" sz="1200" b="1" dirty="0" err="1">
                          <a:solidFill>
                            <a:schemeClr val="tx1"/>
                          </a:solidFill>
                          <a:effectLst/>
                          <a:latin typeface="Calibri" panose="020F0502020204030204" pitchFamily="34" charset="0"/>
                          <a:cs typeface="Calibri" panose="020F0502020204030204" pitchFamily="34" charset="0"/>
                        </a:rPr>
                        <a:t>Euromed</a:t>
                      </a:r>
                      <a:r>
                        <a:rPr lang="el-GR" sz="1200" b="1" dirty="0">
                          <a:solidFill>
                            <a:schemeClr val="tx1"/>
                          </a:solidFill>
                          <a:effectLst/>
                          <a:latin typeface="Calibri" panose="020F0502020204030204" pitchFamily="34" charset="0"/>
                          <a:cs typeface="Calibri" panose="020F0502020204030204" pitchFamily="34" charset="0"/>
                        </a:rPr>
                        <a:t> Justice Programme</a:t>
                      </a:r>
                    </a:p>
                    <a:p>
                      <a:pPr algn="just" fontAlgn="t"/>
                      <a:r>
                        <a:rPr lang="el-GR" sz="1200" b="0" dirty="0">
                          <a:solidFill>
                            <a:schemeClr val="tx1"/>
                          </a:solidFill>
                          <a:effectLst/>
                          <a:latin typeface="Calibri" panose="020F0502020204030204" pitchFamily="34" charset="0"/>
                          <a:cs typeface="Calibri" panose="020F0502020204030204" pitchFamily="34" charset="0"/>
                        </a:rPr>
                        <a:t>Συνεργασία των Υπουργείων Δικαιοσύνης της ΕΕ με την Ευρωπαϊκή Επιτροπή και την </a:t>
                      </a:r>
                      <a:r>
                        <a:rPr lang="el-GR" sz="1200" b="0" dirty="0" err="1">
                          <a:solidFill>
                            <a:schemeClr val="tx1"/>
                          </a:solidFill>
                          <a:effectLst/>
                          <a:latin typeface="Calibri" panose="020F0502020204030204" pitchFamily="34" charset="0"/>
                          <a:cs typeface="Calibri" panose="020F0502020204030204" pitchFamily="34" charset="0"/>
                        </a:rPr>
                        <a:t>Eurojust</a:t>
                      </a:r>
                      <a:r>
                        <a:rPr lang="el-GR" sz="1200" b="0" dirty="0">
                          <a:solidFill>
                            <a:schemeClr val="tx1"/>
                          </a:solidFill>
                          <a:effectLst/>
                          <a:latin typeface="Calibri" panose="020F0502020204030204" pitchFamily="34" charset="0"/>
                          <a:cs typeface="Calibri" panose="020F0502020204030204" pitchFamily="34" charset="0"/>
                        </a:rPr>
                        <a:t>, για την ανταλλαγή πληροφοριών και πρακτικών μεταξύ δικαστικών φορέων, τον εντοπισμό αναγκών επικοινωνίας και ενδυνάμωσης της δικαστικής συνεργασίας σε ποινικές υποθέσεις, εκπαίδευση δικαστικών και άλλων νομικών επαγγελμάτων κ.ά.</a:t>
                      </a:r>
                    </a:p>
                    <a:p>
                      <a:pPr algn="just" fontAlgn="t"/>
                      <a:r>
                        <a:rPr lang="el-GR" sz="1200" b="0" dirty="0">
                          <a:solidFill>
                            <a:schemeClr val="tx1"/>
                          </a:solidFill>
                          <a:effectLst/>
                          <a:latin typeface="Calibri" panose="020F0502020204030204" pitchFamily="34" charset="0"/>
                          <a:cs typeface="Calibri" panose="020F0502020204030204" pitchFamily="34" charset="0"/>
                        </a:rPr>
                        <a:t>Το πρόγραμμα έχει ορίζοντα υλοποίησης έως το 2023.</a:t>
                      </a:r>
                    </a:p>
                  </a:txBody>
                  <a:tcPr marR="76200" marT="76200" marB="76200" anchor="ctr">
                    <a:lnL>
                      <a:noFill/>
                    </a:lnL>
                    <a:lnR w="12700" cap="flat" cmpd="sng" algn="ctr">
                      <a:solidFill>
                        <a:schemeClr val="bg1">
                          <a:lumMod val="50000"/>
                        </a:schemeClr>
                      </a:solidFill>
                      <a:prstDash val="solid"/>
                      <a:round/>
                      <a:headEnd type="none" w="med" len="med"/>
                      <a:tailEnd type="none" w="med" len="med"/>
                    </a:lnR>
                    <a:lnT w="28575" cap="flat" cmpd="sng" algn="ctr">
                      <a:solidFill>
                        <a:schemeClr val="bg1">
                          <a:lumMod val="50000"/>
                        </a:schemeClr>
                      </a:solidFill>
                      <a:prstDash val="solid"/>
                      <a:round/>
                      <a:headEnd type="none" w="med" len="med"/>
                      <a:tailEnd type="none" w="med" len="med"/>
                    </a:lnT>
                    <a:lnB w="285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83798970"/>
                  </a:ext>
                </a:extLst>
              </a:tr>
              <a:tr h="727619">
                <a:tc>
                  <a:txBody>
                    <a:bodyPr/>
                    <a:lstStyle/>
                    <a:p>
                      <a:pPr algn="just" fontAlgn="t"/>
                      <a:r>
                        <a:rPr lang="el-GR" sz="1200" b="1" dirty="0">
                          <a:solidFill>
                            <a:schemeClr val="tx1"/>
                          </a:solidFill>
                          <a:effectLst/>
                          <a:latin typeface="Calibri" panose="020F0502020204030204" pitchFamily="34" charset="0"/>
                          <a:cs typeface="Calibri" panose="020F0502020204030204" pitchFamily="34" charset="0"/>
                        </a:rPr>
                        <a:t>Συμφωνία Εμπορίου και Συνεργασίας μεταξύ Ευρωπαϊκής Ένωσης και Ηνωμένου Βασιλείου</a:t>
                      </a:r>
                    </a:p>
                    <a:p>
                      <a:pPr algn="just" fontAlgn="t"/>
                      <a:r>
                        <a:rPr lang="el-GR" sz="1200" b="0" dirty="0">
                          <a:solidFill>
                            <a:schemeClr val="tx1"/>
                          </a:solidFill>
                          <a:effectLst/>
                          <a:latin typeface="Calibri" panose="020F0502020204030204" pitchFamily="34" charset="0"/>
                          <a:cs typeface="Calibri" panose="020F0502020204030204" pitchFamily="34" charset="0"/>
                        </a:rPr>
                        <a:t>Εντός του 2021 αναμένεται να ολοκληρωθεί η διαδικασία εσωτερικής έγκρισης της εν λόγω Συμφωνίας, η οποία </a:t>
                      </a:r>
                      <a:r>
                        <a:rPr lang="el-GR" sz="1200" b="0" dirty="0" err="1">
                          <a:solidFill>
                            <a:schemeClr val="tx1"/>
                          </a:solidFill>
                          <a:effectLst/>
                          <a:latin typeface="Calibri" panose="020F0502020204030204" pitchFamily="34" charset="0"/>
                          <a:cs typeface="Calibri" panose="020F0502020204030204" pitchFamily="34" charset="0"/>
                        </a:rPr>
                        <a:t>συνομολογήθηκε</a:t>
                      </a:r>
                      <a:r>
                        <a:rPr lang="el-GR" sz="1200" b="0" dirty="0">
                          <a:solidFill>
                            <a:schemeClr val="tx1"/>
                          </a:solidFill>
                          <a:effectLst/>
                          <a:latin typeface="Calibri" panose="020F0502020204030204" pitchFamily="34" charset="0"/>
                          <a:cs typeface="Calibri" panose="020F0502020204030204" pitchFamily="34" charset="0"/>
                        </a:rPr>
                        <a:t> στις 24-12-2020. Εν τω μεταξύ, το Υπουργείο Δικαιοσύνης της Ελλάδας προέβη ήδη σε δηλώσεις (</a:t>
                      </a:r>
                      <a:r>
                        <a:rPr lang="en-US" sz="1200" b="0" dirty="0">
                          <a:solidFill>
                            <a:schemeClr val="tx1"/>
                          </a:solidFill>
                          <a:effectLst/>
                          <a:latin typeface="Calibri" panose="020F0502020204030204" pitchFamily="34" charset="0"/>
                          <a:cs typeface="Calibri" panose="020F0502020204030204" pitchFamily="34" charset="0"/>
                        </a:rPr>
                        <a:t>notifications) </a:t>
                      </a:r>
                      <a:r>
                        <a:rPr lang="el-GR" sz="1200" b="0" dirty="0">
                          <a:solidFill>
                            <a:schemeClr val="tx1"/>
                          </a:solidFill>
                          <a:effectLst/>
                          <a:latin typeface="Calibri" panose="020F0502020204030204" pitchFamily="34" charset="0"/>
                          <a:cs typeface="Calibri" panose="020F0502020204030204" pitchFamily="34" charset="0"/>
                        </a:rPr>
                        <a:t>σχετικά με την εφαρμογή συγκεκριμένων διατάξεων της Συμφωνίας, οι οποίες αφορούν στη δικαστική συνεργασία στις ποινικές υποθέσεις. Οι δηλώσεις αυτές θα οριστικοποιηθούν εντός του 2021, οπότε θα εκδοθεί από το Υπουργείο Δικαιοσύνης νέα ερμηνευτική εγκύκλιος προς όλες τις εισαγγελικές και δικαστικές αρχές ανά την επικράτεια, με την οποία θα παρέχονται όλες οι απαραίτητες πληροφορίες και εξηγήσεις για το νέο κεφάλαιο που ανοίγει μεταξύ της ΕΕ και, ειδικότερα, της Ελλάδας αφενός και του ΗΒ αφετέρου στον τομέα της διασυνοριακής συνεργασίας στις ποινικές υποθέσεις.</a:t>
                      </a:r>
                    </a:p>
                  </a:txBody>
                  <a:tcPr marR="76200" marT="76200" marB="76200" anchor="ctr">
                    <a:lnL>
                      <a:noFill/>
                    </a:lnL>
                    <a:lnR w="12700" cap="flat" cmpd="sng" algn="ctr">
                      <a:solidFill>
                        <a:schemeClr val="bg1">
                          <a:lumMod val="50000"/>
                        </a:schemeClr>
                      </a:solidFill>
                      <a:prstDash val="solid"/>
                      <a:round/>
                      <a:headEnd type="none" w="med" len="med"/>
                      <a:tailEnd type="none" w="med" len="med"/>
                    </a:lnR>
                    <a:lnT w="28575"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05064878"/>
                  </a:ext>
                </a:extLst>
              </a:tr>
            </a:tbl>
          </a:graphicData>
        </a:graphic>
      </p:graphicFrame>
      <p:sp>
        <p:nvSpPr>
          <p:cNvPr id="13" name="Title 1">
            <a:extLst>
              <a:ext uri="{FF2B5EF4-FFF2-40B4-BE49-F238E27FC236}">
                <a16:creationId xmlns:a16="http://schemas.microsoft.com/office/drawing/2014/main" id="{7E5BD300-5ADD-4A55-A767-6B50031A4FBF}"/>
              </a:ext>
            </a:extLst>
          </p:cNvPr>
          <p:cNvSpPr txBox="1">
            <a:spLocks/>
          </p:cNvSpPr>
          <p:nvPr/>
        </p:nvSpPr>
        <p:spPr>
          <a:xfrm>
            <a:off x="838200" y="318299"/>
            <a:ext cx="10515600" cy="5588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200" b="1" kern="1200">
                <a:solidFill>
                  <a:schemeClr val="accent1">
                    <a:lumMod val="50000"/>
                  </a:schemeClr>
                </a:solidFill>
                <a:latin typeface="Arial" panose="020B0604020202020204" pitchFamily="34" charset="0"/>
                <a:ea typeface="+mj-ea"/>
                <a:cs typeface="Arial" panose="020B0604020202020204" pitchFamily="34" charset="0"/>
              </a:defRPr>
            </a:lvl1pPr>
          </a:lstStyle>
          <a:p>
            <a:pPr>
              <a:spcBef>
                <a:spcPts val="600"/>
              </a:spcBef>
              <a:spcAft>
                <a:spcPts val="600"/>
              </a:spcAft>
            </a:pPr>
            <a:r>
              <a:rPr lang="el-GR" sz="2400" dirty="0">
                <a:latin typeface="Calibri" panose="020F0502020204030204" pitchFamily="34" charset="0"/>
                <a:cs typeface="Calibri" panose="020F0502020204030204" pitchFamily="34" charset="0"/>
              </a:rPr>
              <a:t>Στόχος </a:t>
            </a:r>
            <a:r>
              <a:rPr lang="en-US" sz="2400" dirty="0">
                <a:latin typeface="Calibri" panose="020F0502020204030204" pitchFamily="34" charset="0"/>
                <a:cs typeface="Calibri" panose="020F0502020204030204" pitchFamily="34" charset="0"/>
              </a:rPr>
              <a:t>2</a:t>
            </a:r>
            <a:r>
              <a:rPr lang="el-GR" sz="2400" dirty="0">
                <a:latin typeface="Calibri" panose="020F0502020204030204" pitchFamily="34" charset="0"/>
                <a:cs typeface="Calibri" panose="020F0502020204030204" pitchFamily="34" charset="0"/>
              </a:rPr>
              <a:t>: Βασικά Έργα ανά δράση</a:t>
            </a:r>
            <a:r>
              <a:rPr lang="en-US" sz="2400" dirty="0">
                <a:latin typeface="Calibri" panose="020F0502020204030204" pitchFamily="34" charset="0"/>
                <a:cs typeface="Calibri" panose="020F0502020204030204" pitchFamily="34" charset="0"/>
              </a:rPr>
              <a:t> </a:t>
            </a:r>
          </a:p>
        </p:txBody>
      </p:sp>
      <p:sp>
        <p:nvSpPr>
          <p:cNvPr id="20" name="Right Triangle 19">
            <a:extLst>
              <a:ext uri="{FF2B5EF4-FFF2-40B4-BE49-F238E27FC236}">
                <a16:creationId xmlns:a16="http://schemas.microsoft.com/office/drawing/2014/main" id="{ED088284-E701-40EB-8EF0-A9FB1D67CD5A}"/>
              </a:ext>
            </a:extLst>
          </p:cNvPr>
          <p:cNvSpPr/>
          <p:nvPr/>
        </p:nvSpPr>
        <p:spPr>
          <a:xfrm>
            <a:off x="486276" y="443262"/>
            <a:ext cx="457200" cy="412279"/>
          </a:xfrm>
          <a:prstGeom prst="rtTriangle">
            <a:avLst/>
          </a:prstGeom>
          <a:solidFill>
            <a:srgbClr val="3462A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endParaRPr lang="en-US" sz="1200" i="1" dirty="0">
              <a:solidFill>
                <a:schemeClr val="bg1"/>
              </a:solidFill>
              <a:latin typeface="Calibri" panose="020F0502020204030204" pitchFamily="34" charset="0"/>
              <a:cs typeface="Calibri" panose="020F0502020204030204" pitchFamily="34" charset="0"/>
            </a:endParaRPr>
          </a:p>
        </p:txBody>
      </p:sp>
      <p:grpSp>
        <p:nvGrpSpPr>
          <p:cNvPr id="21" name="17 - Ομάδα">
            <a:extLst>
              <a:ext uri="{FF2B5EF4-FFF2-40B4-BE49-F238E27FC236}">
                <a16:creationId xmlns:a16="http://schemas.microsoft.com/office/drawing/2014/main" id="{25D222E0-F756-4852-8667-D5BB7A4D572C}"/>
              </a:ext>
            </a:extLst>
          </p:cNvPr>
          <p:cNvGrpSpPr/>
          <p:nvPr/>
        </p:nvGrpSpPr>
        <p:grpSpPr>
          <a:xfrm>
            <a:off x="781050" y="1318675"/>
            <a:ext cx="10989343" cy="548225"/>
            <a:chOff x="781050" y="1318675"/>
            <a:chExt cx="10944225" cy="548225"/>
          </a:xfrm>
        </p:grpSpPr>
        <p:sp>
          <p:nvSpPr>
            <p:cNvPr id="22" name="Rectangle 21">
              <a:extLst>
                <a:ext uri="{FF2B5EF4-FFF2-40B4-BE49-F238E27FC236}">
                  <a16:creationId xmlns:a16="http://schemas.microsoft.com/office/drawing/2014/main" id="{A013E443-03EB-432D-9CCD-59B24CE74DDB}"/>
                </a:ext>
              </a:extLst>
            </p:cNvPr>
            <p:cNvSpPr/>
            <p:nvPr/>
          </p:nvSpPr>
          <p:spPr>
            <a:xfrm>
              <a:off x="1381125" y="1318675"/>
              <a:ext cx="10344150" cy="548225"/>
            </a:xfrm>
            <a:prstGeom prst="rect">
              <a:avLst/>
            </a:prstGeom>
            <a:solidFill>
              <a:schemeClr val="bg1">
                <a:lumMod val="85000"/>
              </a:schemeClr>
            </a:solidFill>
            <a:ln>
              <a:noFill/>
            </a:ln>
          </p:spPr>
          <p:txBody>
            <a:bodyPr wrap="square" anchor="ctr">
              <a:noAutofit/>
            </a:bodyPr>
            <a:lstStyle/>
            <a:p>
              <a:pPr marL="355600" fontAlgn="base">
                <a:spcAft>
                  <a:spcPts val="600"/>
                </a:spcAft>
              </a:pPr>
              <a:r>
                <a:rPr lang="el-GR" sz="1200" b="1" dirty="0">
                  <a:solidFill>
                    <a:schemeClr val="accent1">
                      <a:lumMod val="50000"/>
                    </a:schemeClr>
                  </a:solidFill>
                </a:rPr>
                <a:t>Ενίσχυση  συνεργασίας και προώθηση διαδικασιών Δικαιοσύνης σε ευρωπαϊκό και διεθνές επίπεδο</a:t>
              </a:r>
            </a:p>
          </p:txBody>
        </p:sp>
        <p:sp>
          <p:nvSpPr>
            <p:cNvPr id="23" name="Rectangle 22">
              <a:extLst>
                <a:ext uri="{FF2B5EF4-FFF2-40B4-BE49-F238E27FC236}">
                  <a16:creationId xmlns:a16="http://schemas.microsoft.com/office/drawing/2014/main" id="{9BA33D88-5B49-4855-9D1B-662480B22F72}"/>
                </a:ext>
              </a:extLst>
            </p:cNvPr>
            <p:cNvSpPr/>
            <p:nvPr/>
          </p:nvSpPr>
          <p:spPr>
            <a:xfrm>
              <a:off x="781050" y="1318675"/>
              <a:ext cx="586539" cy="529175"/>
            </a:xfrm>
            <a:prstGeom prst="rect">
              <a:avLst/>
            </a:prstGeom>
            <a:solidFill>
              <a:srgbClr val="3462AB"/>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ct val="150000"/>
                </a:lnSpc>
              </a:pPr>
              <a:r>
                <a:rPr lang="en-US" sz="1200" b="1" dirty="0">
                  <a:solidFill>
                    <a:schemeClr val="bg1"/>
                  </a:solidFill>
                  <a:latin typeface="Calibri" panose="020F0502020204030204" pitchFamily="34" charset="0"/>
                  <a:cs typeface="Calibri" panose="020F0502020204030204" pitchFamily="34" charset="0"/>
                </a:rPr>
                <a:t>2</a:t>
              </a:r>
              <a:r>
                <a:rPr lang="el-GR" sz="1200" b="1" dirty="0">
                  <a:solidFill>
                    <a:schemeClr val="bg1"/>
                  </a:solidFill>
                  <a:latin typeface="Calibri" panose="020F0502020204030204" pitchFamily="34" charset="0"/>
                  <a:cs typeface="Calibri" panose="020F0502020204030204" pitchFamily="34" charset="0"/>
                </a:rPr>
                <a:t>.</a:t>
              </a:r>
              <a:r>
                <a:rPr lang="en-US" sz="1200" b="1" dirty="0">
                  <a:solidFill>
                    <a:schemeClr val="bg1"/>
                  </a:solidFill>
                  <a:latin typeface="Calibri" panose="020F0502020204030204" pitchFamily="34" charset="0"/>
                  <a:cs typeface="Calibri" panose="020F0502020204030204" pitchFamily="34" charset="0"/>
                </a:rPr>
                <a:t>1</a:t>
              </a:r>
            </a:p>
          </p:txBody>
        </p:sp>
      </p:grpSp>
    </p:spTree>
    <p:extLst>
      <p:ext uri="{BB962C8B-B14F-4D97-AF65-F5344CB8AC3E}">
        <p14:creationId xmlns:p14="http://schemas.microsoft.com/office/powerpoint/2010/main" val="6405370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7 - Ομάδα"/>
          <p:cNvGrpSpPr/>
          <p:nvPr/>
        </p:nvGrpSpPr>
        <p:grpSpPr>
          <a:xfrm>
            <a:off x="2272464" y="2857500"/>
            <a:ext cx="7439025" cy="581024"/>
            <a:chOff x="2428875" y="2857500"/>
            <a:chExt cx="7439025" cy="581024"/>
          </a:xfrm>
        </p:grpSpPr>
        <p:sp>
          <p:nvSpPr>
            <p:cNvPr id="3" name="Rectangle 2"/>
            <p:cNvSpPr/>
            <p:nvPr/>
          </p:nvSpPr>
          <p:spPr>
            <a:xfrm>
              <a:off x="2428875" y="2857500"/>
              <a:ext cx="819148" cy="571500"/>
            </a:xfrm>
            <a:prstGeom prst="rect">
              <a:avLst/>
            </a:prstGeom>
            <a:solidFill>
              <a:srgbClr val="3462AB"/>
            </a:solidFill>
            <a:ln>
              <a:solidFill>
                <a:srgbClr val="3462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3200" b="1" dirty="0">
                  <a:latin typeface="Calibri" panose="020F0502020204030204" pitchFamily="34" charset="0"/>
                  <a:cs typeface="Calibri" panose="020F0502020204030204" pitchFamily="34" charset="0"/>
                </a:rPr>
                <a:t>2</a:t>
              </a:r>
              <a:r>
                <a:rPr lang="en-US" sz="3200" b="1" dirty="0">
                  <a:latin typeface="Calibri" panose="020F0502020204030204" pitchFamily="34" charset="0"/>
                  <a:cs typeface="Calibri" panose="020F0502020204030204" pitchFamily="34" charset="0"/>
                </a:rPr>
                <a:t>.</a:t>
              </a:r>
              <a:r>
                <a:rPr lang="en-US" sz="2400" dirty="0">
                  <a:latin typeface="Calibri" panose="020F0502020204030204" pitchFamily="34" charset="0"/>
                  <a:cs typeface="Calibri" panose="020F0502020204030204" pitchFamily="34" charset="0"/>
                </a:rPr>
                <a:t> iii</a:t>
              </a:r>
              <a:endParaRPr lang="en-US" sz="3200" dirty="0">
                <a:latin typeface="Calibri" panose="020F0502020204030204" pitchFamily="34" charset="0"/>
                <a:cs typeface="Calibri" panose="020F0502020204030204" pitchFamily="34" charset="0"/>
              </a:endParaRPr>
            </a:p>
          </p:txBody>
        </p:sp>
        <p:sp>
          <p:nvSpPr>
            <p:cNvPr id="7" name="TextBox 6"/>
            <p:cNvSpPr txBox="1"/>
            <p:nvPr/>
          </p:nvSpPr>
          <p:spPr>
            <a:xfrm>
              <a:off x="3248023" y="2876549"/>
              <a:ext cx="6619877" cy="561975"/>
            </a:xfrm>
            <a:prstGeom prst="rect">
              <a:avLst/>
            </a:prstGeom>
            <a:noFill/>
          </p:spPr>
          <p:txBody>
            <a:bodyPr wrap="square" rtlCol="0" anchor="ctr">
              <a:noAutofit/>
            </a:bodyPr>
            <a:lstStyle/>
            <a:p>
              <a:r>
                <a:rPr lang="el-GR" b="1" dirty="0">
                  <a:solidFill>
                    <a:srgbClr val="3462AB"/>
                  </a:solidFill>
                  <a:latin typeface="Calibri" panose="020F0502020204030204" pitchFamily="34" charset="0"/>
                  <a:cs typeface="Calibri" panose="020F0502020204030204" pitchFamily="34" charset="0"/>
                </a:rPr>
                <a:t>Στόχος 3: Προστασία Ανθρωπίνων Δικαιωμάτων</a:t>
              </a:r>
              <a:endParaRPr lang="en-US" b="1" dirty="0">
                <a:solidFill>
                  <a:srgbClr val="3462AB"/>
                </a:solidFill>
                <a:latin typeface="Calibri" panose="020F0502020204030204" pitchFamily="34" charset="0"/>
                <a:cs typeface="Calibri" panose="020F0502020204030204" pitchFamily="34" charset="0"/>
              </a:endParaRPr>
            </a:p>
          </p:txBody>
        </p:sp>
      </p:grpSp>
      <p:sp>
        <p:nvSpPr>
          <p:cNvPr id="12" name="Slide Number Placeholder 11"/>
          <p:cNvSpPr>
            <a:spLocks noGrp="1"/>
          </p:cNvSpPr>
          <p:nvPr>
            <p:ph type="sldNum" sz="quarter" idx="12"/>
          </p:nvPr>
        </p:nvSpPr>
        <p:spPr/>
        <p:txBody>
          <a:bodyPr/>
          <a:lstStyle/>
          <a:p>
            <a:fld id="{51543827-C2B0-46E7-89AA-B56A23F9ACD0}" type="slidenum">
              <a:rPr lang="en-US" smtClean="0"/>
              <a:pPr/>
              <a:t>21</a:t>
            </a:fld>
            <a:endParaRPr lang="en-US"/>
          </a:p>
        </p:txBody>
      </p:sp>
    </p:spTree>
    <p:extLst>
      <p:ext uri="{BB962C8B-B14F-4D97-AF65-F5344CB8AC3E}">
        <p14:creationId xmlns:p14="http://schemas.microsoft.com/office/powerpoint/2010/main" val="42664671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886"/>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160CCD2F-4B17-4DB3-B36F-7F7008118AB2}"/>
              </a:ext>
            </a:extLst>
          </p:cNvPr>
          <p:cNvGraphicFramePr>
            <a:graphicFrameLocks noChangeAspect="1"/>
          </p:cNvGraphicFramePr>
          <p:nvPr>
            <p:custDataLst>
              <p:tags r:id="rId1"/>
            </p:custDataLst>
            <p:extLst>
              <p:ext uri="{D42A27DB-BD31-4B8C-83A1-F6EECF244321}">
                <p14:modId xmlns:p14="http://schemas.microsoft.com/office/powerpoint/2010/main" val="280239461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592" imgH="591" progId="TCLayout.ActiveDocument.1">
                  <p:embed/>
                </p:oleObj>
              </mc:Choice>
              <mc:Fallback>
                <p:oleObj name="think-cell Slide" r:id="rId4" imgW="592" imgH="591"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pic>
        <p:nvPicPr>
          <p:cNvPr id="887" name="Google Shape;887;p98"/>
          <p:cNvPicPr preferRelativeResize="0"/>
          <p:nvPr/>
        </p:nvPicPr>
        <p:blipFill rotWithShape="1">
          <a:blip r:embed="rId6">
            <a:alphaModFix/>
          </a:blip>
          <a:srcRect/>
          <a:stretch/>
        </p:blipFill>
        <p:spPr>
          <a:xfrm>
            <a:off x="1588" y="1588"/>
            <a:ext cx="1587" cy="1587"/>
          </a:xfrm>
          <a:prstGeom prst="rect">
            <a:avLst/>
          </a:prstGeom>
          <a:noFill/>
          <a:ln>
            <a:noFill/>
          </a:ln>
        </p:spPr>
      </p:pic>
      <p:sp>
        <p:nvSpPr>
          <p:cNvPr id="889" name="Google Shape;889;p9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l-GR" sz="1200" b="0" i="0" u="none" strike="noStrike" kern="0" cap="none" spc="0" normalizeH="0" baseline="0" noProof="0">
                <a:ln>
                  <a:noFill/>
                </a:ln>
                <a:solidFill>
                  <a:srgbClr val="1E4E79"/>
                </a:solidFill>
                <a:effectLst/>
                <a:uLnTx/>
                <a:uFillTx/>
                <a:latin typeface="Calibri"/>
                <a:cs typeface="Calibri"/>
                <a:sym typeface="Calibri"/>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22</a:t>
            </a:fld>
            <a:endParaRPr kumimoji="0" sz="1200" b="0" i="0" u="none" strike="noStrike" kern="0" cap="none" spc="0" normalizeH="0" baseline="0" noProof="0">
              <a:ln>
                <a:noFill/>
              </a:ln>
              <a:solidFill>
                <a:srgbClr val="1E4E79"/>
              </a:solidFill>
              <a:effectLst/>
              <a:uLnTx/>
              <a:uFillTx/>
              <a:latin typeface="Calibri"/>
              <a:cs typeface="Calibri"/>
              <a:sym typeface="Calibri"/>
            </a:endParaRPr>
          </a:p>
        </p:txBody>
      </p:sp>
      <p:sp>
        <p:nvSpPr>
          <p:cNvPr id="12" name="Google Shape;848;p94">
            <a:extLst>
              <a:ext uri="{FF2B5EF4-FFF2-40B4-BE49-F238E27FC236}">
                <a16:creationId xmlns:a16="http://schemas.microsoft.com/office/drawing/2014/main" id="{72F1E2E7-643D-4F57-8CA9-5D8349D424B7}"/>
              </a:ext>
            </a:extLst>
          </p:cNvPr>
          <p:cNvSpPr txBox="1"/>
          <p:nvPr/>
        </p:nvSpPr>
        <p:spPr>
          <a:xfrm>
            <a:off x="876900" y="2490808"/>
            <a:ext cx="2845073" cy="3080551"/>
          </a:xfrm>
          <a:prstGeom prst="rect">
            <a:avLst/>
          </a:prstGeom>
          <a:noFill/>
          <a:ln w="9525" cap="flat" cmpd="sng">
            <a:solidFill>
              <a:srgbClr val="1E4E79"/>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l-GR" sz="1200" b="1" i="0" u="none" strike="noStrike" kern="0" cap="none" spc="0" normalizeH="0" baseline="0" noProof="0" dirty="0">
                <a:ln>
                  <a:noFill/>
                </a:ln>
                <a:solidFill>
                  <a:srgbClr val="000000"/>
                </a:solidFill>
                <a:effectLst/>
                <a:uLnTx/>
                <a:uFillTx/>
                <a:latin typeface="Calibri body"/>
                <a:ea typeface="Calibri"/>
                <a:cs typeface="Calibri"/>
                <a:sym typeface="Calibri"/>
              </a:rPr>
              <a:t>Προστασία Δικαιωμάτων ευάλωτων ομάδων</a:t>
            </a:r>
          </a:p>
        </p:txBody>
      </p:sp>
      <p:sp>
        <p:nvSpPr>
          <p:cNvPr id="13" name="Google Shape;849;p94">
            <a:extLst>
              <a:ext uri="{FF2B5EF4-FFF2-40B4-BE49-F238E27FC236}">
                <a16:creationId xmlns:a16="http://schemas.microsoft.com/office/drawing/2014/main" id="{63FC1B08-FD7C-432E-BB85-595C147B61EE}"/>
              </a:ext>
            </a:extLst>
          </p:cNvPr>
          <p:cNvSpPr/>
          <p:nvPr/>
        </p:nvSpPr>
        <p:spPr>
          <a:xfrm>
            <a:off x="5471998" y="2490808"/>
            <a:ext cx="6053251" cy="3080551"/>
          </a:xfrm>
          <a:prstGeom prst="rect">
            <a:avLst/>
          </a:prstGeom>
          <a:solidFill>
            <a:srgbClr val="D8D8D8"/>
          </a:solidFill>
          <a:ln>
            <a:noFill/>
          </a:ln>
        </p:spPr>
        <p:txBody>
          <a:bodyPr spcFirstLastPara="1" wrap="square" lIns="91425" tIns="45700" rIns="91425" bIns="45700" anchor="ctr" anchorCtr="0">
            <a:noAutofit/>
          </a:bodyPr>
          <a:lstStyle/>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endParaRPr kumimoji="0" lang="el-GR" sz="1100" b="0" i="0" u="none" strike="noStrike" kern="0" cap="none" spc="0" normalizeH="0" baseline="0" noProof="0" dirty="0">
              <a:ln>
                <a:noFill/>
              </a:ln>
              <a:solidFill>
                <a:srgbClr val="000000"/>
              </a:solidFill>
              <a:effectLst/>
              <a:uLnTx/>
              <a:uFillTx/>
              <a:latin typeface="Calibri"/>
              <a:ea typeface="Calibri"/>
              <a:cs typeface="Calibri"/>
              <a:sym typeface="Calibri"/>
            </a:endParaRPr>
          </a:p>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el-GR" sz="1100" b="0" i="0" u="none" strike="noStrike" kern="0" cap="none" spc="0" normalizeH="0" baseline="0" noProof="0" dirty="0">
                <a:ln>
                  <a:noFill/>
                </a:ln>
                <a:solidFill>
                  <a:srgbClr val="000000"/>
                </a:solidFill>
                <a:effectLst/>
                <a:uLnTx/>
                <a:uFillTx/>
                <a:latin typeface="Calibri"/>
                <a:ea typeface="Calibri"/>
                <a:cs typeface="Calibri"/>
                <a:sym typeface="Calibri"/>
              </a:rPr>
              <a:t>α)</a:t>
            </a:r>
            <a:r>
              <a:rPr kumimoji="0" lang="en-US" sz="1100" b="0" i="0" u="none" strike="noStrike" kern="0" cap="none" spc="0" normalizeH="0" baseline="0" noProof="0" dirty="0">
                <a:ln>
                  <a:noFill/>
                </a:ln>
                <a:solidFill>
                  <a:srgbClr val="000000"/>
                </a:solidFill>
                <a:effectLst/>
                <a:uLnTx/>
                <a:uFillTx/>
                <a:latin typeface="Calibri"/>
                <a:ea typeface="Calibri"/>
                <a:cs typeface="Calibri"/>
                <a:sym typeface="Calibri"/>
              </a:rPr>
              <a:t> </a:t>
            </a:r>
            <a:r>
              <a:rPr kumimoji="0" lang="el-GR" sz="1100" b="0" i="0" u="none" strike="noStrike" kern="0" cap="none" spc="0" normalizeH="0" baseline="0" noProof="0" dirty="0">
                <a:ln>
                  <a:noFill/>
                </a:ln>
                <a:solidFill>
                  <a:srgbClr val="000000"/>
                </a:solidFill>
                <a:effectLst/>
                <a:uLnTx/>
                <a:uFillTx/>
                <a:latin typeface="Calibri"/>
                <a:ea typeface="Calibri"/>
                <a:cs typeface="Calibri"/>
                <a:sym typeface="Calibri"/>
              </a:rPr>
              <a:t>Η υλοποίηση ενεργειών σχετικά με την προστασία των Δικαιωμάτων των ευάλωτων ομάδων έχει ως στόχο να αυξηθεί η συμμετοχή της ελληνικής πλευράς σε ευρωπαϊκές δράσεις που αφορούν στην προστασία των Δικαιωμάτων των παιδιών κατά 100% σε σχέση με προηγούμενες χρονιές, δεδομένου ότι στο </a:t>
            </a:r>
            <a:r>
              <a:rPr kumimoji="0" lang="el-GR" sz="1100" b="0" i="0" u="none" strike="noStrike" kern="0" cap="none" spc="0" normalizeH="0" baseline="0" noProof="0" dirty="0">
                <a:ln>
                  <a:noFill/>
                </a:ln>
                <a:effectLst/>
                <a:uLnTx/>
                <a:uFillTx/>
                <a:latin typeface="Calibri"/>
                <a:ea typeface="Calibri"/>
                <a:cs typeface="Calibri"/>
                <a:sym typeface="Calibri"/>
              </a:rPr>
              <a:t>Εθνικό Κέντρο Δημόσιας Διοίκησης (Ε.Κ.Δ.Δ.) –Ι.Ν.Ε.Π.</a:t>
            </a:r>
            <a:r>
              <a:rPr kumimoji="0" lang="el-GR" sz="1100" b="0" i="0" u="none" strike="noStrike" kern="0" cap="none" spc="0" normalizeH="0" baseline="0" noProof="0" dirty="0">
                <a:ln>
                  <a:noFill/>
                </a:ln>
                <a:solidFill>
                  <a:srgbClr val="00B0F0"/>
                </a:solidFill>
                <a:effectLst/>
                <a:uLnTx/>
                <a:uFillTx/>
                <a:latin typeface="Calibri"/>
                <a:ea typeface="Calibri"/>
                <a:cs typeface="Calibri"/>
                <a:sym typeface="Calibri"/>
              </a:rPr>
              <a:t> </a:t>
            </a:r>
            <a:r>
              <a:rPr kumimoji="0" lang="el-GR" sz="1100" b="0" i="0" u="none" strike="noStrike" kern="0" cap="none" spc="0" normalizeH="0" baseline="0" noProof="0" dirty="0">
                <a:ln>
                  <a:noFill/>
                </a:ln>
                <a:solidFill>
                  <a:srgbClr val="000000"/>
                </a:solidFill>
                <a:effectLst/>
                <a:uLnTx/>
                <a:uFillTx/>
                <a:latin typeface="Calibri"/>
                <a:ea typeface="Calibri"/>
                <a:cs typeface="Calibri"/>
                <a:sym typeface="Calibri"/>
              </a:rPr>
              <a:t>θα διοργανωθούν συνολικά τέσσερα (4) Προγράμματα για τα Δικαιώματα και για την Αντιμετώπιση των Παιδιών στο Σύστημα της Ποινικής Δικαιοσύνης. Η επίτευξη αυτού του δείκτη θα ευνοήσει/βελτιώσει τη θέση της Ελλάδας στο διεθνή δείκτη του </a:t>
            </a:r>
            <a:r>
              <a:rPr kumimoji="0" lang="en-US" sz="1100" b="0" i="0" u="none" strike="noStrike" kern="0" cap="none" spc="0" normalizeH="0" baseline="0" noProof="0" dirty="0">
                <a:ln>
                  <a:noFill/>
                </a:ln>
                <a:solidFill>
                  <a:srgbClr val="000000"/>
                </a:solidFill>
                <a:effectLst/>
                <a:uLnTx/>
                <a:uFillTx/>
                <a:latin typeface="Calibri"/>
                <a:ea typeface="Calibri"/>
                <a:cs typeface="Calibri"/>
                <a:sym typeface="Calibri"/>
              </a:rPr>
              <a:t>EU Justice Scoreboard </a:t>
            </a:r>
            <a:r>
              <a:rPr kumimoji="0" lang="el-GR" sz="1100" b="0" i="0" u="none" strike="noStrike" kern="0" cap="none" spc="0" normalizeH="0" baseline="0" noProof="0" dirty="0">
                <a:ln>
                  <a:noFill/>
                </a:ln>
                <a:solidFill>
                  <a:srgbClr val="000000"/>
                </a:solidFill>
                <a:effectLst/>
                <a:uLnTx/>
                <a:uFillTx/>
                <a:latin typeface="Calibri"/>
                <a:ea typeface="Calibri"/>
                <a:cs typeface="Calibri"/>
                <a:sym typeface="Calibri"/>
              </a:rPr>
              <a:t>σχετικά με τη δυνατότητα πρόσβασης των παιδιών στη Δικαιοσύνη </a:t>
            </a:r>
            <a:r>
              <a:rPr kumimoji="0" lang="en-US" sz="1100" b="0" i="0" u="none" strike="noStrike" kern="0" cap="none" spc="0" normalizeH="0" baseline="0" noProof="0" dirty="0">
                <a:ln>
                  <a:noFill/>
                </a:ln>
                <a:solidFill>
                  <a:srgbClr val="000000"/>
                </a:solidFill>
                <a:effectLst/>
                <a:uLnTx/>
                <a:uFillTx/>
                <a:latin typeface="Calibri"/>
                <a:ea typeface="Calibri"/>
                <a:cs typeface="Calibri"/>
                <a:sym typeface="Calibri"/>
              </a:rPr>
              <a:t>(Figure 31 of Justice Scoreboard). </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l-GR" sz="1100" b="0" i="0" u="none" strike="noStrike" kern="0" cap="none" spc="0" normalizeH="0" baseline="0" noProof="0" dirty="0">
                <a:ln>
                  <a:noFill/>
                </a:ln>
                <a:solidFill>
                  <a:srgbClr val="000000"/>
                </a:solidFill>
                <a:effectLst/>
                <a:uLnTx/>
                <a:uFillTx/>
                <a:latin typeface="Calibri"/>
                <a:ea typeface="Calibri"/>
                <a:cs typeface="Calibri"/>
                <a:sym typeface="Calibri"/>
              </a:rPr>
              <a:t> </a:t>
            </a:r>
            <a:endParaRPr kumimoji="0" lang="el-GR" sz="11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15" name="Google Shape;851;p94">
            <a:extLst>
              <a:ext uri="{FF2B5EF4-FFF2-40B4-BE49-F238E27FC236}">
                <a16:creationId xmlns:a16="http://schemas.microsoft.com/office/drawing/2014/main" id="{6AFB383A-61B6-487D-88D7-1C01A41C8D2F}"/>
              </a:ext>
            </a:extLst>
          </p:cNvPr>
          <p:cNvSpPr/>
          <p:nvPr/>
        </p:nvSpPr>
        <p:spPr>
          <a:xfrm>
            <a:off x="3820582" y="2490807"/>
            <a:ext cx="1552809" cy="2441359"/>
          </a:xfrm>
          <a:prstGeom prst="rect">
            <a:avLst/>
          </a:prstGeom>
          <a:noFill/>
          <a:ln w="9525" cap="flat" cmpd="sng">
            <a:solidFill>
              <a:srgbClr val="1E4E79"/>
            </a:solidFill>
            <a:prstDash val="solid"/>
            <a:miter lim="800000"/>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l-GR" sz="1400" b="1" i="0" u="none" strike="noStrike" kern="0" cap="none" spc="0" normalizeH="0" baseline="0" noProof="0" dirty="0">
                <a:ln>
                  <a:noFill/>
                </a:ln>
                <a:effectLst/>
                <a:uLnTx/>
                <a:uFillTx/>
                <a:latin typeface="Calibri body"/>
                <a:ea typeface="Calibri"/>
                <a:cs typeface="Calibri"/>
                <a:sym typeface="Calibri"/>
              </a:rPr>
              <a:t>βελτίωση δείκτη</a:t>
            </a:r>
            <a:endParaRPr lang="el-GR" sz="1400" b="1" kern="0" dirty="0">
              <a:latin typeface="Calibri body"/>
              <a:ea typeface="Calibri"/>
              <a:cs typeface="Calibri"/>
              <a:sym typeface="Calibri"/>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l-GR" sz="1400" b="1" i="0" u="none" strike="noStrike" kern="0" cap="none" spc="0" normalizeH="0" baseline="0" noProof="0" dirty="0">
                <a:ln>
                  <a:noFill/>
                </a:ln>
                <a:effectLst/>
                <a:uLnTx/>
                <a:uFillTx/>
                <a:latin typeface="Calibri body"/>
                <a:ea typeface="Calibri"/>
                <a:cs typeface="Calibri"/>
                <a:sym typeface="Calibri"/>
              </a:rPr>
              <a:t>100%</a:t>
            </a:r>
            <a:endParaRPr kumimoji="0" lang="el-GR" sz="1400" b="0" i="0" u="none" strike="noStrike" kern="0" cap="none" spc="0" normalizeH="0" baseline="0" noProof="0" dirty="0">
              <a:ln>
                <a:noFill/>
              </a:ln>
              <a:effectLst/>
              <a:uLnTx/>
              <a:uFillTx/>
              <a:latin typeface="Calibri body"/>
              <a:cs typeface="Calibri" panose="020F0502020204030204" pitchFamily="34" charset="0"/>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400" b="1" i="0" u="none" strike="noStrike" kern="0" cap="none" spc="0" normalizeH="0" baseline="0" noProof="0" dirty="0">
              <a:ln>
                <a:noFill/>
              </a:ln>
              <a:effectLst/>
              <a:uLnTx/>
              <a:uFillTx/>
              <a:latin typeface="Calibri body"/>
              <a:ea typeface="Calibri"/>
              <a:cs typeface="Calibri"/>
              <a:sym typeface="Calibri"/>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400" b="1" i="0" u="none" strike="noStrike" kern="0" cap="none" spc="0" normalizeH="0" baseline="0" noProof="0" dirty="0">
              <a:ln>
                <a:noFill/>
              </a:ln>
              <a:effectLst/>
              <a:uLnTx/>
              <a:uFillTx/>
              <a:latin typeface="Calibri body"/>
              <a:ea typeface="Calibri"/>
              <a:cs typeface="Calibri"/>
              <a:sym typeface="Calibri"/>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400" b="1" i="0" u="none" strike="noStrike" kern="0" cap="none" spc="0" normalizeH="0" baseline="0" noProof="0" dirty="0">
              <a:ln>
                <a:noFill/>
              </a:ln>
              <a:effectLst/>
              <a:uLnTx/>
              <a:uFillTx/>
              <a:latin typeface="Calibri body"/>
              <a:ea typeface="Calibri"/>
              <a:cs typeface="Calibri"/>
              <a:sym typeface="Calibri"/>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n-US" sz="1400" b="1" i="0" u="none" strike="noStrike" kern="0" cap="none" spc="0" normalizeH="0" baseline="0" noProof="0" dirty="0">
              <a:ln>
                <a:noFill/>
              </a:ln>
              <a:effectLst/>
              <a:uLnTx/>
              <a:uFillTx/>
              <a:latin typeface="Calibri body"/>
              <a:ea typeface="Calibri"/>
              <a:cs typeface="Calibri"/>
              <a:sym typeface="Calibri"/>
            </a:endParaRPr>
          </a:p>
        </p:txBody>
      </p:sp>
      <p:sp>
        <p:nvSpPr>
          <p:cNvPr id="16" name="Google Shape;852;p94">
            <a:extLst>
              <a:ext uri="{FF2B5EF4-FFF2-40B4-BE49-F238E27FC236}">
                <a16:creationId xmlns:a16="http://schemas.microsoft.com/office/drawing/2014/main" id="{082909F6-E290-4DFC-A46F-E9716B600517}"/>
              </a:ext>
            </a:extLst>
          </p:cNvPr>
          <p:cNvSpPr/>
          <p:nvPr/>
        </p:nvSpPr>
        <p:spPr>
          <a:xfrm>
            <a:off x="3820582" y="5043949"/>
            <a:ext cx="1552809" cy="527410"/>
          </a:xfrm>
          <a:prstGeom prst="rect">
            <a:avLst/>
          </a:prstGeom>
          <a:noFill/>
          <a:ln w="9525" cap="flat" cmpd="sng">
            <a:solidFill>
              <a:srgbClr val="1E4E79"/>
            </a:solidFill>
            <a:prstDash val="solid"/>
            <a:miter lim="800000"/>
            <a:headEnd type="none" w="sm" len="sm"/>
            <a:tailEnd type="none" w="sm" len="sm"/>
          </a:ln>
        </p:spPr>
        <p:txBody>
          <a:bodyPr spcFirstLastPara="1" wrap="square" lIns="36000" tIns="36000" rIns="36000" bIns="360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l-GR" sz="1400" b="1" i="0" u="none" strike="noStrike" kern="0" cap="none" spc="0" normalizeH="0" baseline="0" noProof="0" dirty="0">
                <a:ln>
                  <a:noFill/>
                </a:ln>
                <a:solidFill>
                  <a:srgbClr val="000000"/>
                </a:solidFill>
                <a:effectLst/>
                <a:uLnTx/>
                <a:uFillTx/>
                <a:latin typeface="Calibri body"/>
                <a:ea typeface="Calibri"/>
                <a:cs typeface="Calibri"/>
                <a:sym typeface="Calibri"/>
              </a:rPr>
              <a:t>4ο τρίμηνο 2021</a:t>
            </a:r>
            <a:endParaRPr kumimoji="0" sz="1400" b="1" i="0" u="none" strike="noStrike" kern="0" cap="none" spc="0" normalizeH="0" baseline="0" noProof="0" dirty="0">
              <a:ln>
                <a:noFill/>
              </a:ln>
              <a:solidFill>
                <a:srgbClr val="000000"/>
              </a:solidFill>
              <a:effectLst/>
              <a:uLnTx/>
              <a:uFillTx/>
              <a:latin typeface="Calibri body"/>
              <a:ea typeface="Calibri"/>
              <a:cs typeface="Calibri"/>
              <a:sym typeface="Calibri"/>
            </a:endParaRPr>
          </a:p>
        </p:txBody>
      </p:sp>
      <p:sp>
        <p:nvSpPr>
          <p:cNvPr id="14" name="Google Shape;569;p73">
            <a:extLst>
              <a:ext uri="{FF2B5EF4-FFF2-40B4-BE49-F238E27FC236}">
                <a16:creationId xmlns:a16="http://schemas.microsoft.com/office/drawing/2014/main" id="{FC41CF54-3DAD-401F-9BBC-8C13FFC93325}"/>
              </a:ext>
            </a:extLst>
          </p:cNvPr>
          <p:cNvSpPr txBox="1"/>
          <p:nvPr/>
        </p:nvSpPr>
        <p:spPr>
          <a:xfrm>
            <a:off x="876901" y="1203962"/>
            <a:ext cx="10759497" cy="1067289"/>
          </a:xfrm>
          <a:prstGeom prst="rect">
            <a:avLst/>
          </a:prstGeom>
          <a:noFill/>
          <a:ln>
            <a:noFill/>
          </a:ln>
        </p:spPr>
        <p:txBody>
          <a:bodyPr spcFirstLastPara="1" wrap="square" lIns="91425" tIns="45700" rIns="91425" bIns="45700" anchor="t" anchorCtr="0">
            <a:noAutofit/>
          </a:bodyPr>
          <a:lstStyle/>
          <a:p>
            <a:pPr lvl="0" algn="just"/>
            <a:r>
              <a:rPr lang="el-GR" b="1" dirty="0">
                <a:solidFill>
                  <a:srgbClr val="1E4E79"/>
                </a:solidFill>
                <a:latin typeface="Calibri body"/>
                <a:ea typeface="Calibri"/>
                <a:cs typeface="Calibri"/>
                <a:sym typeface="Calibri"/>
              </a:rPr>
              <a:t>Στόχος 3: Προστασία Ανθρωπίνων Δικαιωμάτων</a:t>
            </a:r>
            <a:endParaRPr lang="en-US" b="1" dirty="0">
              <a:solidFill>
                <a:srgbClr val="1E4E79"/>
              </a:solidFill>
              <a:latin typeface="Calibri body"/>
              <a:ea typeface="Calibri"/>
              <a:cs typeface="Calibri"/>
              <a:sym typeface="Calibri"/>
            </a:endParaRPr>
          </a:p>
          <a:p>
            <a:pPr lvl="0" algn="just">
              <a:buClr>
                <a:srgbClr val="000000"/>
              </a:buClr>
              <a:defRPr/>
            </a:pPr>
            <a:r>
              <a:rPr lang="el-GR" sz="1200" kern="0" dirty="0">
                <a:solidFill>
                  <a:srgbClr val="000000"/>
                </a:solidFill>
                <a:latin typeface="Calibri"/>
                <a:ea typeface="Calibri"/>
                <a:cs typeface="Calibri"/>
                <a:sym typeface="Calibri"/>
              </a:rPr>
              <a:t>Όπως προκύπτει από τα στοιχεία του ετήσιου Πίνακα Αποτελεσμάτων της Ευρωπαϊκής Επιτροπής στον τομέα της Δικαιοσύνης (EU Justice </a:t>
            </a:r>
            <a:r>
              <a:rPr lang="el-GR" sz="1200" kern="0" dirty="0" err="1">
                <a:solidFill>
                  <a:srgbClr val="000000"/>
                </a:solidFill>
                <a:latin typeface="Calibri"/>
                <a:ea typeface="Calibri"/>
                <a:cs typeface="Calibri"/>
                <a:sym typeface="Calibri"/>
              </a:rPr>
              <a:t>Scoreboard</a:t>
            </a:r>
            <a:r>
              <a:rPr lang="el-GR" sz="1200" kern="0" dirty="0">
                <a:solidFill>
                  <a:srgbClr val="000000"/>
                </a:solidFill>
                <a:latin typeface="Calibri"/>
                <a:ea typeface="Calibri"/>
                <a:cs typeface="Calibri"/>
                <a:sym typeface="Calibri"/>
              </a:rPr>
              <a:t>), η χώρα μας, δεν έχει συμπεριληφθεί στους σχετικούς δείκτες αξιολόγησης των ανθρωπίνων δικαιωμάτων, όπως για παράδειγμα, στον δείκτη </a:t>
            </a:r>
            <a:r>
              <a:rPr lang="el-GR" sz="1200" kern="0" dirty="0" err="1">
                <a:solidFill>
                  <a:srgbClr val="000000"/>
                </a:solidFill>
                <a:latin typeface="Calibri"/>
                <a:ea typeface="Calibri"/>
                <a:cs typeface="Calibri"/>
                <a:sym typeface="Calibri"/>
              </a:rPr>
              <a:t>child-friendly</a:t>
            </a:r>
            <a:r>
              <a:rPr lang="el-GR" sz="1200" kern="0" dirty="0">
                <a:solidFill>
                  <a:srgbClr val="000000"/>
                </a:solidFill>
                <a:latin typeface="Calibri"/>
                <a:ea typeface="Calibri"/>
                <a:cs typeface="Calibri"/>
                <a:sym typeface="Calibri"/>
              </a:rPr>
              <a:t> </a:t>
            </a:r>
            <a:r>
              <a:rPr lang="el-GR" sz="1200" kern="0" dirty="0" err="1">
                <a:solidFill>
                  <a:srgbClr val="000000"/>
                </a:solidFill>
                <a:latin typeface="Calibri"/>
                <a:ea typeface="Calibri"/>
                <a:cs typeface="Calibri"/>
                <a:sym typeface="Calibri"/>
              </a:rPr>
              <a:t>justice</a:t>
            </a:r>
            <a:r>
              <a:rPr lang="el-GR" sz="1200" kern="0" dirty="0">
                <a:solidFill>
                  <a:srgbClr val="000000"/>
                </a:solidFill>
                <a:latin typeface="Calibri"/>
                <a:ea typeface="Calibri"/>
                <a:cs typeface="Calibri"/>
                <a:sym typeface="Calibri"/>
              </a:rPr>
              <a:t>, λόγω έλλειψης στατιστικών στοιχείων. Η επιτυχής εφαρμογή του σχεδίου δράσης του Υπουργείου μας θα συμβάλλει στην βελτίωση της θέσης της χώρας μας στον Τομέα των ανθρωπίνων δικαιωμάτων στην Ευρωπαϊκή Ένωση. </a:t>
            </a:r>
            <a:endParaRPr lang="el-GR" sz="1200" b="1" kern="0" dirty="0">
              <a:solidFill>
                <a:srgbClr val="000000"/>
              </a:solidFill>
              <a:latin typeface="Calibri"/>
              <a:ea typeface="Calibri"/>
              <a:cs typeface="Calibri"/>
              <a:sym typeface="Calibri"/>
            </a:endParaRPr>
          </a:p>
        </p:txBody>
      </p:sp>
      <p:sp>
        <p:nvSpPr>
          <p:cNvPr id="17" name="Title 1">
            <a:extLst>
              <a:ext uri="{FF2B5EF4-FFF2-40B4-BE49-F238E27FC236}">
                <a16:creationId xmlns:a16="http://schemas.microsoft.com/office/drawing/2014/main" id="{612F70CC-AF8B-4AB0-A82D-BDD2D28664A1}"/>
              </a:ext>
            </a:extLst>
          </p:cNvPr>
          <p:cNvSpPr txBox="1">
            <a:spLocks/>
          </p:cNvSpPr>
          <p:nvPr/>
        </p:nvSpPr>
        <p:spPr>
          <a:xfrm>
            <a:off x="1009650" y="555626"/>
            <a:ext cx="10515600" cy="53022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200" kern="1200">
                <a:solidFill>
                  <a:schemeClr val="accent1">
                    <a:lumMod val="50000"/>
                  </a:schemeClr>
                </a:solidFill>
                <a:latin typeface="Arial" panose="020B0604020202020204" pitchFamily="34" charset="0"/>
                <a:ea typeface="+mj-ea"/>
                <a:cs typeface="Arial" panose="020B0604020202020204" pitchFamily="34" charset="0"/>
              </a:defRPr>
            </a:lvl1pPr>
          </a:lstStyle>
          <a:p>
            <a:pPr>
              <a:spcBef>
                <a:spcPts val="0"/>
              </a:spcBef>
            </a:pPr>
            <a:r>
              <a:rPr lang="el-GR" sz="2400" b="1" dirty="0">
                <a:latin typeface="Calibri" panose="020F0502020204030204" pitchFamily="34" charset="0"/>
                <a:cs typeface="Calibri" panose="020F0502020204030204" pitchFamily="34" charset="0"/>
              </a:rPr>
              <a:t>Στόχος 3: Βασικά Προσδοκώμενα Αποτελέσματα</a:t>
            </a:r>
            <a:r>
              <a:rPr lang="en-US" sz="2400" b="1" dirty="0">
                <a:latin typeface="Calibri" panose="020F0502020204030204" pitchFamily="34" charset="0"/>
                <a:cs typeface="Calibri" panose="020F0502020204030204" pitchFamily="34" charset="0"/>
              </a:rPr>
              <a:t> </a:t>
            </a:r>
            <a:r>
              <a:rPr lang="el-GR" sz="2400" b="1" dirty="0">
                <a:latin typeface="Calibri" panose="020F0502020204030204" pitchFamily="34" charset="0"/>
                <a:cs typeface="Calibri" panose="020F0502020204030204" pitchFamily="34" charset="0"/>
              </a:rPr>
              <a:t>2021</a:t>
            </a:r>
            <a:endParaRPr lang="en-US" sz="2400" b="1" dirty="0">
              <a:latin typeface="Calibri" panose="020F0502020204030204" pitchFamily="34" charset="0"/>
              <a:cs typeface="Calibri" panose="020F0502020204030204" pitchFamily="34" charset="0"/>
            </a:endParaRPr>
          </a:p>
        </p:txBody>
      </p:sp>
      <p:sp>
        <p:nvSpPr>
          <p:cNvPr id="18" name="Right Triangle 17">
            <a:extLst>
              <a:ext uri="{FF2B5EF4-FFF2-40B4-BE49-F238E27FC236}">
                <a16:creationId xmlns:a16="http://schemas.microsoft.com/office/drawing/2014/main" id="{40B62F45-173C-45F4-B311-08D3DC70C93E}"/>
              </a:ext>
            </a:extLst>
          </p:cNvPr>
          <p:cNvSpPr/>
          <p:nvPr/>
        </p:nvSpPr>
        <p:spPr>
          <a:xfrm>
            <a:off x="696528" y="599299"/>
            <a:ext cx="360747" cy="412279"/>
          </a:xfrm>
          <a:prstGeom prst="rtTriangle">
            <a:avLst/>
          </a:prstGeom>
          <a:solidFill>
            <a:srgbClr val="3462A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endParaRPr lang="en-US" sz="1200" i="1" dirty="0">
              <a:solidFill>
                <a:schemeClr val="bg1"/>
              </a:solidFill>
              <a:latin typeface="Calibri" panose="020F0502020204030204" pitchFamily="34" charset="0"/>
              <a:cs typeface="Calibri" panose="020F0502020204030204"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1"/>
            </p:custDataLst>
            <p:extLst>
              <p:ext uri="{D42A27DB-BD31-4B8C-83A1-F6EECF244321}">
                <p14:modId xmlns:p14="http://schemas.microsoft.com/office/powerpoint/2010/main" val="3966539671"/>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360" imgH="360" progId="TCLayout.ActiveDocument.1">
                  <p:embed/>
                </p:oleObj>
              </mc:Choice>
              <mc:Fallback>
                <p:oleObj name="think-cell Slide" r:id="rId4" imgW="360" imgH="360" progId="TCLayout.ActiveDocument.1">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Rectangle 4" hidden="1">
            <a:extLst>
              <a:ext uri="{FF2B5EF4-FFF2-40B4-BE49-F238E27FC236}">
                <a16:creationId xmlns:a16="http://schemas.microsoft.com/office/drawing/2014/main" id="{9EFD4C57-0FB5-4AC6-A9AE-F38A86DE2332}"/>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lnSpc>
                <a:spcPct val="90000"/>
              </a:lnSpc>
              <a:spcBef>
                <a:spcPct val="0"/>
              </a:spcBef>
              <a:spcAft>
                <a:spcPct val="0"/>
              </a:spcAft>
            </a:pPr>
            <a:endParaRPr lang="el-GR" sz="2400" b="1" dirty="0">
              <a:latin typeface="Calibri" panose="020F0502020204030204" pitchFamily="34" charset="0"/>
              <a:ea typeface="+mj-ea"/>
              <a:cs typeface="Calibri" panose="020F0502020204030204" pitchFamily="34" charset="0"/>
              <a:sym typeface="Arial" panose="020B0604020202020204" pitchFamily="34" charset="0"/>
            </a:endParaRPr>
          </a:p>
        </p:txBody>
      </p:sp>
      <p:sp>
        <p:nvSpPr>
          <p:cNvPr id="7" name="Slide Number Placeholder 6"/>
          <p:cNvSpPr>
            <a:spLocks noGrp="1"/>
          </p:cNvSpPr>
          <p:nvPr>
            <p:ph type="sldNum" sz="quarter" idx="12"/>
          </p:nvPr>
        </p:nvSpPr>
        <p:spPr/>
        <p:txBody>
          <a:bodyPr/>
          <a:lstStyle/>
          <a:p>
            <a:fld id="{51543827-C2B0-46E7-89AA-B56A23F9ACD0}" type="slidenum">
              <a:rPr lang="en-US" smtClean="0"/>
              <a:pPr/>
              <a:t>23</a:t>
            </a:fld>
            <a:endParaRPr lang="en-US" dirty="0"/>
          </a:p>
        </p:txBody>
      </p:sp>
      <p:graphicFrame>
        <p:nvGraphicFramePr>
          <p:cNvPr id="34" name="Table 33">
            <a:extLst>
              <a:ext uri="{FF2B5EF4-FFF2-40B4-BE49-F238E27FC236}">
                <a16:creationId xmlns:a16="http://schemas.microsoft.com/office/drawing/2014/main" id="{CFF24DBD-C9E7-4BA7-BA2B-8ACC8DDF2AC5}"/>
              </a:ext>
            </a:extLst>
          </p:cNvPr>
          <p:cNvGraphicFramePr>
            <a:graphicFrameLocks noGrp="1"/>
          </p:cNvGraphicFramePr>
          <p:nvPr>
            <p:extLst>
              <p:ext uri="{D42A27DB-BD31-4B8C-83A1-F6EECF244321}">
                <p14:modId xmlns:p14="http://schemas.microsoft.com/office/powerpoint/2010/main" val="3827312126"/>
              </p:ext>
            </p:extLst>
          </p:nvPr>
        </p:nvGraphicFramePr>
        <p:xfrm>
          <a:off x="943476" y="1317564"/>
          <a:ext cx="10515600" cy="2021801"/>
        </p:xfrm>
        <a:graphic>
          <a:graphicData uri="http://schemas.openxmlformats.org/drawingml/2006/table">
            <a:tbl>
              <a:tblPr/>
              <a:tblGrid>
                <a:gridCol w="850500">
                  <a:extLst>
                    <a:ext uri="{9D8B030D-6E8A-4147-A177-3AD203B41FA5}">
                      <a16:colId xmlns:a16="http://schemas.microsoft.com/office/drawing/2014/main" val="2501717556"/>
                    </a:ext>
                  </a:extLst>
                </a:gridCol>
                <a:gridCol w="7243908">
                  <a:extLst>
                    <a:ext uri="{9D8B030D-6E8A-4147-A177-3AD203B41FA5}">
                      <a16:colId xmlns:a16="http://schemas.microsoft.com/office/drawing/2014/main" val="1028445552"/>
                    </a:ext>
                  </a:extLst>
                </a:gridCol>
                <a:gridCol w="2421192">
                  <a:extLst>
                    <a:ext uri="{9D8B030D-6E8A-4147-A177-3AD203B41FA5}">
                      <a16:colId xmlns:a16="http://schemas.microsoft.com/office/drawing/2014/main" val="1977276492"/>
                    </a:ext>
                  </a:extLst>
                </a:gridCol>
              </a:tblGrid>
              <a:tr h="955001">
                <a:tc gridSpan="2">
                  <a:txBody>
                    <a:bodyPr/>
                    <a:lstStyle/>
                    <a:p>
                      <a:pPr algn="ctr" fontAlgn="t"/>
                      <a:r>
                        <a:rPr lang="el-GR" sz="1400" b="1" dirty="0">
                          <a:solidFill>
                            <a:schemeClr val="tx1"/>
                          </a:solidFill>
                          <a:effectLst/>
                          <a:latin typeface="Calibri" panose="020F0502020204030204" pitchFamily="34" charset="0"/>
                          <a:cs typeface="Calibri" panose="020F0502020204030204" pitchFamily="34" charset="0"/>
                        </a:rPr>
                        <a:t>Δράση</a:t>
                      </a:r>
                      <a:endParaRPr lang="en-US" sz="1400" b="1" dirty="0">
                        <a:solidFill>
                          <a:schemeClr val="tx1"/>
                        </a:solidFill>
                        <a:effectLst/>
                        <a:latin typeface="Calibri" panose="020F0502020204030204" pitchFamily="34" charset="0"/>
                        <a:cs typeface="Calibri" panose="020F0502020204030204" pitchFamily="34" charset="0"/>
                      </a:endParaRPr>
                    </a:p>
                  </a:txBody>
                  <a:tcPr marR="76200" marT="76200" marB="76200" anchor="ctr">
                    <a:lnL>
                      <a:noFill/>
                    </a:lnL>
                    <a:lnR w="12700" cap="flat" cmpd="sng" algn="ctr">
                      <a:solidFill>
                        <a:schemeClr val="bg1">
                          <a:lumMod val="50000"/>
                        </a:schemeClr>
                      </a:solidFill>
                      <a:prstDash val="solid"/>
                      <a:round/>
                      <a:headEnd type="none" w="med" len="med"/>
                      <a:tailEnd type="none" w="med" len="med"/>
                    </a:lnR>
                    <a:lnT w="7620" cap="flat" cmpd="sng" algn="ctr">
                      <a:noFill/>
                      <a:prstDash val="solid"/>
                      <a:round/>
                      <a:headEnd type="none" w="med" len="med"/>
                      <a:tailEnd type="none" w="med" len="med"/>
                    </a:lnT>
                    <a:lnB w="285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l" fontAlgn="t"/>
                      <a:endParaRPr lang="en-US" sz="1200" b="1" dirty="0">
                        <a:solidFill>
                          <a:srgbClr val="0B0C0C"/>
                        </a:solidFill>
                        <a:effectLst/>
                        <a:latin typeface="GDS Transport"/>
                      </a:endParaRPr>
                    </a:p>
                  </a:txBody>
                  <a:tcPr marR="76200" marT="76200" marB="7620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7620" cap="flat" cmpd="sng" algn="ctr">
                      <a:solidFill>
                        <a:srgbClr val="BFC1C3"/>
                      </a:solidFill>
                      <a:prstDash val="solid"/>
                      <a:round/>
                      <a:headEnd type="none" w="med" len="med"/>
                      <a:tailEnd type="none" w="med" len="med"/>
                    </a:lnT>
                    <a:lnB w="7620" cap="flat" cmpd="sng" algn="ctr">
                      <a:solidFill>
                        <a:srgbClr val="BFC1C3"/>
                      </a:solidFill>
                      <a:prstDash val="solid"/>
                      <a:round/>
                      <a:headEnd type="none" w="med" len="med"/>
                      <a:tailEnd type="none" w="med" len="med"/>
                    </a:lnB>
                  </a:tcPr>
                </a:tc>
                <a:tc>
                  <a:txBody>
                    <a:bodyPr/>
                    <a:lstStyle/>
                    <a:p>
                      <a:pPr algn="ctr" fontAlgn="t"/>
                      <a:r>
                        <a:rPr lang="el-GR" sz="1200" b="1" dirty="0">
                          <a:solidFill>
                            <a:schemeClr val="tx1"/>
                          </a:solidFill>
                          <a:effectLst/>
                          <a:latin typeface="Calibri" panose="020F0502020204030204" pitchFamily="34" charset="0"/>
                          <a:cs typeface="Calibri" panose="020F0502020204030204" pitchFamily="34" charset="0"/>
                        </a:rPr>
                        <a:t>Αρμόδια στελέχη πολιτικής ηγεσίας Υπουργείου </a:t>
                      </a:r>
                      <a:br>
                        <a:rPr lang="el-GR" sz="1050" b="0" dirty="0">
                          <a:solidFill>
                            <a:schemeClr val="tx1"/>
                          </a:solidFill>
                          <a:effectLst/>
                          <a:latin typeface="Calibri" panose="020F0502020204030204" pitchFamily="34" charset="0"/>
                          <a:cs typeface="Calibri" panose="020F0502020204030204" pitchFamily="34" charset="0"/>
                        </a:rPr>
                      </a:br>
                      <a:r>
                        <a:rPr lang="el-GR" sz="900" b="0" i="1" dirty="0">
                          <a:solidFill>
                            <a:schemeClr val="tx1"/>
                          </a:solidFill>
                          <a:effectLst/>
                          <a:latin typeface="Calibri" panose="020F0502020204030204" pitchFamily="34" charset="0"/>
                          <a:cs typeface="Calibri" panose="020F0502020204030204" pitchFamily="34" charset="0"/>
                        </a:rPr>
                        <a:t>(Υπουργός, Υφυπουργός, Γενικός / Ειδικός Γραμματέας)</a:t>
                      </a:r>
                      <a:endParaRPr lang="el-GR" sz="1050" b="0" i="1" dirty="0">
                        <a:solidFill>
                          <a:schemeClr val="tx1"/>
                        </a:solidFill>
                        <a:effectLst/>
                        <a:latin typeface="Calibri" panose="020F0502020204030204" pitchFamily="34" charset="0"/>
                        <a:cs typeface="Calibri" panose="020F0502020204030204" pitchFamily="34" charset="0"/>
                      </a:endParaRPr>
                    </a:p>
                  </a:txBody>
                  <a:tcPr marR="76200" marT="76200" marB="762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7620" cap="flat" cmpd="sng" algn="ctr">
                      <a:noFill/>
                      <a:prstDash val="solid"/>
                      <a:round/>
                      <a:headEnd type="none" w="med" len="med"/>
                      <a:tailEnd type="none" w="med" len="med"/>
                    </a:lnT>
                    <a:lnB w="285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0022131"/>
                  </a:ext>
                </a:extLst>
              </a:tr>
              <a:tr h="657818">
                <a:tc>
                  <a:txBody>
                    <a:bodyPr/>
                    <a:lstStyle/>
                    <a:p>
                      <a:pPr algn="ctr" fontAlgn="t"/>
                      <a:r>
                        <a:rPr lang="el-GR" sz="1200" b="0" dirty="0">
                          <a:solidFill>
                            <a:schemeClr val="tx1"/>
                          </a:solidFill>
                          <a:effectLst/>
                          <a:latin typeface="Calibri" panose="020F0502020204030204" pitchFamily="34" charset="0"/>
                        </a:rPr>
                        <a:t>3.1</a:t>
                      </a:r>
                      <a:endParaRPr lang="en-US" sz="1200" b="0" dirty="0">
                        <a:solidFill>
                          <a:schemeClr val="tx1"/>
                        </a:solidFill>
                        <a:effectLst/>
                        <a:latin typeface="Calibri" panose="020F0502020204030204" pitchFamily="34" charset="0"/>
                      </a:endParaRPr>
                    </a:p>
                  </a:txBody>
                  <a:tcPr marR="76200" marT="76200" marB="76200" anchor="ctr">
                    <a:lnL>
                      <a:noFill/>
                    </a:lnL>
                    <a:lnR w="12700" cap="flat" cmpd="sng" algn="ctr">
                      <a:solidFill>
                        <a:schemeClr val="bg1">
                          <a:lumMod val="50000"/>
                        </a:schemeClr>
                      </a:solidFill>
                      <a:prstDash val="solid"/>
                      <a:round/>
                      <a:headEnd type="none" w="med" len="med"/>
                      <a:tailEnd type="none" w="med" len="med"/>
                    </a:lnR>
                    <a:lnT w="28575"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fontAlgn="t"/>
                      <a:r>
                        <a:rPr lang="el-GR" sz="1200" b="1" dirty="0">
                          <a:solidFill>
                            <a:schemeClr val="tx1"/>
                          </a:solidFill>
                          <a:effectLst/>
                          <a:latin typeface="Calibri" panose="020F0502020204030204" pitchFamily="34" charset="0"/>
                        </a:rPr>
                        <a:t>Προστασία Δικαιωμάτων ευάλωτων ομάδων</a:t>
                      </a:r>
                    </a:p>
                    <a:p>
                      <a:pPr algn="just" fontAlgn="t"/>
                      <a:r>
                        <a:rPr lang="el-GR" sz="1200" b="0" dirty="0">
                          <a:solidFill>
                            <a:schemeClr val="tx1"/>
                          </a:solidFill>
                          <a:effectLst/>
                          <a:latin typeface="Calibri" panose="020F0502020204030204" pitchFamily="34" charset="0"/>
                        </a:rPr>
                        <a:t>Ανάπτυξη</a:t>
                      </a:r>
                      <a:r>
                        <a:rPr lang="el-GR" sz="1200" b="0" baseline="0" dirty="0">
                          <a:solidFill>
                            <a:schemeClr val="tx1"/>
                          </a:solidFill>
                          <a:effectLst/>
                          <a:latin typeface="Calibri" panose="020F0502020204030204" pitchFamily="34" charset="0"/>
                        </a:rPr>
                        <a:t> δράσεων με στόχο την ενίσχυση της προστασίας ευάλωτων κοινωνικών ομάδων και τη διευκόλυνση της πρόσβασής τους στις διαδικασίες της Δικαιοσύνης, όπως επί παραδείγματι, τα παιδιά, οι γυναίκες, άτομα με αναπηρίες, ειδικές κοινωνικές ομάδες. Ενίσχυση των θεσμών και των δομών προστασίας των ως άνω προσώπων με σκοπό την υποβοήθηση της άσκησης των δικαιωμάτων τους και την πρόληψη της παραβατικότητας. </a:t>
                      </a:r>
                      <a:endParaRPr lang="el-GR" sz="1200" b="0" dirty="0">
                        <a:solidFill>
                          <a:schemeClr val="tx1"/>
                        </a:solidFill>
                        <a:effectLst/>
                        <a:latin typeface="Calibri" panose="020F0502020204030204" pitchFamily="34" charset="0"/>
                      </a:endParaRPr>
                    </a:p>
                  </a:txBody>
                  <a:tcPr marR="76200" marT="76200" marB="7620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28575"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t" latinLnBrk="0" hangingPunct="1">
                        <a:lnSpc>
                          <a:spcPct val="100000"/>
                        </a:lnSpc>
                        <a:spcBef>
                          <a:spcPts val="0"/>
                        </a:spcBef>
                        <a:spcAft>
                          <a:spcPts val="0"/>
                        </a:spcAft>
                        <a:buClrTx/>
                        <a:buSzTx/>
                        <a:buFont typeface="Arial" panose="020B0604020202020204" pitchFamily="34" charset="0"/>
                        <a:buNone/>
                        <a:tabLst/>
                        <a:defRPr/>
                      </a:pPr>
                      <a:endParaRPr kumimoji="0" lang="el-GR" sz="1050"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endParaRPr>
                    </a:p>
                    <a:p>
                      <a:pPr marL="0" marR="0" lvl="0" indent="0" algn="ctr" defTabSz="914400" rtl="0" eaLnBrk="1" fontAlgn="t" latinLnBrk="0" hangingPunct="1">
                        <a:lnSpc>
                          <a:spcPct val="100000"/>
                        </a:lnSpc>
                        <a:spcBef>
                          <a:spcPts val="0"/>
                        </a:spcBef>
                        <a:spcAft>
                          <a:spcPts val="0"/>
                        </a:spcAft>
                        <a:buClrTx/>
                        <a:buSzTx/>
                        <a:buFont typeface="Arial" panose="020B0604020202020204" pitchFamily="34" charset="0"/>
                        <a:buNone/>
                        <a:tabLst/>
                        <a:defRPr/>
                      </a:pPr>
                      <a:r>
                        <a:rPr kumimoji="0" lang="el-GR" sz="1200"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rPr>
                        <a:t>Υφυπουργός</a:t>
                      </a:r>
                      <a:endParaRPr kumimoji="0" lang="el-GR" sz="1200" b="0" i="0" u="none" strike="noStrike" kern="1200" cap="none" spc="0" normalizeH="0" baseline="0" noProof="0" dirty="0">
                        <a:ln>
                          <a:noFill/>
                        </a:ln>
                        <a:solidFill>
                          <a:schemeClr val="tx1"/>
                        </a:solidFill>
                        <a:effectLst/>
                        <a:uLnTx/>
                        <a:uFillTx/>
                        <a:latin typeface="Calibri" panose="020F0502020204030204" pitchFamily="34" charset="0"/>
                        <a:ea typeface="+mn-ea"/>
                        <a:cs typeface="+mn-cs"/>
                      </a:endParaRPr>
                    </a:p>
                  </a:txBody>
                  <a:tcPr marR="76200" marT="76200" marB="7620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28575"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73382977"/>
                  </a:ext>
                </a:extLst>
              </a:tr>
            </a:tbl>
          </a:graphicData>
        </a:graphic>
      </p:graphicFrame>
      <p:sp>
        <p:nvSpPr>
          <p:cNvPr id="11" name="Title 1">
            <a:extLst>
              <a:ext uri="{FF2B5EF4-FFF2-40B4-BE49-F238E27FC236}">
                <a16:creationId xmlns:a16="http://schemas.microsoft.com/office/drawing/2014/main" id="{36471EAE-0AFA-41DE-A0C8-E0C8B164ACD1}"/>
              </a:ext>
            </a:extLst>
          </p:cNvPr>
          <p:cNvSpPr txBox="1">
            <a:spLocks/>
          </p:cNvSpPr>
          <p:nvPr/>
        </p:nvSpPr>
        <p:spPr>
          <a:xfrm>
            <a:off x="838200" y="318299"/>
            <a:ext cx="10515600" cy="55880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200" b="1" kern="1200">
                <a:solidFill>
                  <a:schemeClr val="accent1">
                    <a:lumMod val="50000"/>
                  </a:schemeClr>
                </a:solidFill>
                <a:latin typeface="Arial" panose="020B0604020202020204" pitchFamily="34" charset="0"/>
                <a:ea typeface="+mj-ea"/>
                <a:cs typeface="Arial" panose="020B0604020202020204" pitchFamily="34" charset="0"/>
              </a:defRPr>
            </a:lvl1pPr>
          </a:lstStyle>
          <a:p>
            <a:pPr>
              <a:spcBef>
                <a:spcPts val="600"/>
              </a:spcBef>
              <a:spcAft>
                <a:spcPts val="600"/>
              </a:spcAft>
            </a:pPr>
            <a:r>
              <a:rPr lang="el-GR" sz="2400" dirty="0">
                <a:latin typeface="Calibri" panose="020F0502020204030204" pitchFamily="34" charset="0"/>
                <a:cs typeface="Calibri" panose="020F0502020204030204" pitchFamily="34" charset="0"/>
              </a:rPr>
              <a:t>Στόχος </a:t>
            </a:r>
            <a:r>
              <a:rPr lang="en-US" sz="2400" dirty="0">
                <a:latin typeface="Calibri" panose="020F0502020204030204" pitchFamily="34" charset="0"/>
                <a:cs typeface="Calibri" panose="020F0502020204030204" pitchFamily="34" charset="0"/>
              </a:rPr>
              <a:t>3</a:t>
            </a:r>
            <a:r>
              <a:rPr lang="el-GR" sz="2400" dirty="0">
                <a:latin typeface="Calibri" panose="020F0502020204030204" pitchFamily="34" charset="0"/>
                <a:cs typeface="Calibri" panose="020F0502020204030204" pitchFamily="34" charset="0"/>
              </a:rPr>
              <a:t>: Δράσεις</a:t>
            </a:r>
            <a:endParaRPr lang="en-US" sz="2400" dirty="0">
              <a:latin typeface="Calibri" panose="020F0502020204030204" pitchFamily="34" charset="0"/>
              <a:cs typeface="Calibri" panose="020F0502020204030204" pitchFamily="34" charset="0"/>
            </a:endParaRPr>
          </a:p>
        </p:txBody>
      </p:sp>
      <p:sp>
        <p:nvSpPr>
          <p:cNvPr id="12" name="Right Triangle 11">
            <a:extLst>
              <a:ext uri="{FF2B5EF4-FFF2-40B4-BE49-F238E27FC236}">
                <a16:creationId xmlns:a16="http://schemas.microsoft.com/office/drawing/2014/main" id="{BC116357-3961-45DD-821E-D893EF21B908}"/>
              </a:ext>
            </a:extLst>
          </p:cNvPr>
          <p:cNvSpPr/>
          <p:nvPr/>
        </p:nvSpPr>
        <p:spPr>
          <a:xfrm>
            <a:off x="486276" y="443262"/>
            <a:ext cx="457200" cy="412279"/>
          </a:xfrm>
          <a:prstGeom prst="rtTriangle">
            <a:avLst/>
          </a:prstGeom>
          <a:solidFill>
            <a:srgbClr val="3462A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endParaRPr lang="en-US" sz="1200" i="1" dirty="0">
              <a:solidFill>
                <a:schemeClr val="bg1"/>
              </a:solidFill>
              <a:latin typeface="Calibri" panose="020F0502020204030204" pitchFamily="34" charset="0"/>
              <a:cs typeface="Calibri" panose="020F0502020204030204" pitchFamily="34" charset="0"/>
            </a:endParaRPr>
          </a:p>
        </p:txBody>
      </p:sp>
      <p:sp>
        <p:nvSpPr>
          <p:cNvPr id="14" name="TextBox 13">
            <a:extLst>
              <a:ext uri="{FF2B5EF4-FFF2-40B4-BE49-F238E27FC236}">
                <a16:creationId xmlns:a16="http://schemas.microsoft.com/office/drawing/2014/main" id="{254934F3-011B-490F-B433-0583A14B4ACF}"/>
              </a:ext>
            </a:extLst>
          </p:cNvPr>
          <p:cNvSpPr txBox="1"/>
          <p:nvPr/>
        </p:nvSpPr>
        <p:spPr>
          <a:xfrm>
            <a:off x="943476" y="736488"/>
            <a:ext cx="7986212" cy="531148"/>
          </a:xfrm>
          <a:prstGeom prst="rect">
            <a:avLst/>
          </a:prstGeom>
          <a:noFill/>
        </p:spPr>
        <p:txBody>
          <a:bodyPr wrap="square" rtlCol="0" anchor="ctr">
            <a:noAutofit/>
          </a:bodyPr>
          <a:lstStyle/>
          <a:p>
            <a:pPr fontAlgn="base"/>
            <a:r>
              <a:rPr lang="el-GR" b="1" dirty="0">
                <a:solidFill>
                  <a:schemeClr val="accent1">
                    <a:lumMod val="50000"/>
                  </a:schemeClr>
                </a:solidFill>
              </a:rPr>
              <a:t>Στόχος </a:t>
            </a:r>
            <a:r>
              <a:rPr lang="en-US" b="1" dirty="0">
                <a:solidFill>
                  <a:schemeClr val="accent1">
                    <a:lumMod val="50000"/>
                  </a:schemeClr>
                </a:solidFill>
              </a:rPr>
              <a:t>3</a:t>
            </a:r>
            <a:r>
              <a:rPr lang="el-GR" b="1" dirty="0">
                <a:solidFill>
                  <a:schemeClr val="accent1">
                    <a:lumMod val="50000"/>
                  </a:schemeClr>
                </a:solidFill>
              </a:rPr>
              <a:t>: Προστασία Ανθρωπίνων Δικαιωμάτων  </a:t>
            </a:r>
            <a:endParaRPr lang="en-US" b="1" dirty="0">
              <a:solidFill>
                <a:schemeClr val="accent1">
                  <a:lumMod val="50000"/>
                </a:schemeClr>
              </a:solidFill>
            </a:endParaRPr>
          </a:p>
        </p:txBody>
      </p:sp>
    </p:spTree>
    <p:extLst>
      <p:ext uri="{BB962C8B-B14F-4D97-AF65-F5344CB8AC3E}">
        <p14:creationId xmlns:p14="http://schemas.microsoft.com/office/powerpoint/2010/main" val="31656954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1"/>
            </p:custDataLst>
            <p:extLst>
              <p:ext uri="{D42A27DB-BD31-4B8C-83A1-F6EECF244321}">
                <p14:modId xmlns:p14="http://schemas.microsoft.com/office/powerpoint/2010/main" val="17374340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360" imgH="360" progId="TCLayout.ActiveDocument.1">
                  <p:embed/>
                </p:oleObj>
              </mc:Choice>
              <mc:Fallback>
                <p:oleObj name="think-cell Slide" r:id="rId4" imgW="360" imgH="360" progId="TCLayout.ActiveDocument.1">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Rectangle 4" hidden="1">
            <a:extLst>
              <a:ext uri="{FF2B5EF4-FFF2-40B4-BE49-F238E27FC236}">
                <a16:creationId xmlns:a16="http://schemas.microsoft.com/office/drawing/2014/main" id="{9EFD4C57-0FB5-4AC6-A9AE-F38A86DE2332}"/>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lnSpc>
                <a:spcPct val="90000"/>
              </a:lnSpc>
              <a:spcBef>
                <a:spcPct val="0"/>
              </a:spcBef>
              <a:spcAft>
                <a:spcPct val="0"/>
              </a:spcAft>
            </a:pPr>
            <a:endParaRPr lang="el-GR" sz="2400" b="1" dirty="0">
              <a:latin typeface="Calibri" panose="020F0502020204030204" pitchFamily="34" charset="0"/>
              <a:ea typeface="+mj-ea"/>
              <a:cs typeface="Calibri" panose="020F0502020204030204" pitchFamily="34" charset="0"/>
              <a:sym typeface="Arial" panose="020B0604020202020204" pitchFamily="34" charset="0"/>
            </a:endParaRPr>
          </a:p>
        </p:txBody>
      </p:sp>
      <p:sp>
        <p:nvSpPr>
          <p:cNvPr id="7" name="Slide Number Placeholder 6"/>
          <p:cNvSpPr>
            <a:spLocks noGrp="1"/>
          </p:cNvSpPr>
          <p:nvPr>
            <p:ph type="sldNum" sz="quarter" idx="12"/>
          </p:nvPr>
        </p:nvSpPr>
        <p:spPr/>
        <p:txBody>
          <a:bodyPr/>
          <a:lstStyle/>
          <a:p>
            <a:fld id="{51543827-C2B0-46E7-89AA-B56A23F9ACD0}" type="slidenum">
              <a:rPr lang="en-US" smtClean="0"/>
              <a:pPr/>
              <a:t>24</a:t>
            </a:fld>
            <a:endParaRPr lang="en-US"/>
          </a:p>
        </p:txBody>
      </p:sp>
      <p:graphicFrame>
        <p:nvGraphicFramePr>
          <p:cNvPr id="8" name="Table 7">
            <a:extLst>
              <a:ext uri="{FF2B5EF4-FFF2-40B4-BE49-F238E27FC236}">
                <a16:creationId xmlns:a16="http://schemas.microsoft.com/office/drawing/2014/main" id="{E7514824-58BF-493B-8F1C-6B703FF1124F}"/>
              </a:ext>
            </a:extLst>
          </p:cNvPr>
          <p:cNvGraphicFramePr>
            <a:graphicFrameLocks noGrp="1"/>
          </p:cNvGraphicFramePr>
          <p:nvPr>
            <p:extLst>
              <p:ext uri="{D42A27DB-BD31-4B8C-83A1-F6EECF244321}">
                <p14:modId xmlns:p14="http://schemas.microsoft.com/office/powerpoint/2010/main" val="2664216244"/>
              </p:ext>
            </p:extLst>
          </p:nvPr>
        </p:nvGraphicFramePr>
        <p:xfrm>
          <a:off x="716974" y="1513067"/>
          <a:ext cx="10891401" cy="3230880"/>
        </p:xfrm>
        <a:graphic>
          <a:graphicData uri="http://schemas.openxmlformats.org/drawingml/2006/table">
            <a:tbl>
              <a:tblPr/>
              <a:tblGrid>
                <a:gridCol w="10891401">
                  <a:extLst>
                    <a:ext uri="{9D8B030D-6E8A-4147-A177-3AD203B41FA5}">
                      <a16:colId xmlns:a16="http://schemas.microsoft.com/office/drawing/2014/main" val="2501717556"/>
                    </a:ext>
                  </a:extLst>
                </a:gridCol>
              </a:tblGrid>
              <a:tr h="270874">
                <a:tc>
                  <a:txBody>
                    <a:bodyPr/>
                    <a:lstStyle/>
                    <a:p>
                      <a:pPr algn="ctr" fontAlgn="t"/>
                      <a:r>
                        <a:rPr lang="el-GR" sz="1400" b="1" dirty="0">
                          <a:solidFill>
                            <a:schemeClr val="tx1"/>
                          </a:solidFill>
                          <a:effectLst/>
                          <a:latin typeface="Calibri" panose="020F0502020204030204" pitchFamily="34" charset="0"/>
                          <a:cs typeface="Calibri" panose="020F0502020204030204" pitchFamily="34" charset="0"/>
                        </a:rPr>
                        <a:t>Έργο</a:t>
                      </a:r>
                      <a:endParaRPr lang="en-US" sz="1400" b="1" dirty="0">
                        <a:solidFill>
                          <a:schemeClr val="tx1"/>
                        </a:solidFill>
                        <a:effectLst/>
                        <a:latin typeface="Calibri" panose="020F0502020204030204" pitchFamily="34" charset="0"/>
                        <a:cs typeface="Calibri" panose="020F0502020204030204" pitchFamily="34" charset="0"/>
                      </a:endParaRPr>
                    </a:p>
                  </a:txBody>
                  <a:tcPr marR="76200" marT="76200" marB="76200" anchor="ctr">
                    <a:lnL>
                      <a:noFill/>
                    </a:lnL>
                    <a:lnR w="12700" cap="flat" cmpd="sng" algn="ctr">
                      <a:solidFill>
                        <a:schemeClr val="bg1">
                          <a:lumMod val="50000"/>
                        </a:schemeClr>
                      </a:solidFill>
                      <a:prstDash val="solid"/>
                      <a:round/>
                      <a:headEnd type="none" w="med" len="med"/>
                      <a:tailEnd type="none" w="med" len="med"/>
                    </a:lnR>
                    <a:lnT w="7620" cap="flat" cmpd="sng" algn="ctr">
                      <a:noFill/>
                      <a:prstDash val="solid"/>
                      <a:round/>
                      <a:headEnd type="none" w="med" len="med"/>
                      <a:tailEnd type="none" w="med" len="med"/>
                    </a:lnT>
                    <a:lnB w="285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0022131"/>
                  </a:ext>
                </a:extLst>
              </a:tr>
              <a:tr h="1060922">
                <a:tc>
                  <a:txBody>
                    <a:bodyPr/>
                    <a:lstStyle/>
                    <a:p>
                      <a:pPr algn="just" fontAlgn="t"/>
                      <a:r>
                        <a:rPr lang="el-GR" sz="1200" b="1" dirty="0">
                          <a:solidFill>
                            <a:schemeClr val="tx1"/>
                          </a:solidFill>
                          <a:effectLst/>
                          <a:latin typeface="Calibri" panose="020F0502020204030204" pitchFamily="34" charset="0"/>
                          <a:cs typeface="Calibri" panose="020F0502020204030204" pitchFamily="34" charset="0"/>
                        </a:rPr>
                        <a:t>Ανάπτυξη ολοκληρωμένης Στρατηγικής κατά του ρατσισμού, της μισαλλοδοξίας και των εγκλημάτων μίσους</a:t>
                      </a:r>
                    </a:p>
                    <a:p>
                      <a:pPr algn="just" fontAlgn="t"/>
                      <a:r>
                        <a:rPr lang="el-GR" sz="1200" b="0" dirty="0">
                          <a:solidFill>
                            <a:schemeClr val="tx1"/>
                          </a:solidFill>
                          <a:effectLst/>
                          <a:latin typeface="Calibri" panose="020F0502020204030204" pitchFamily="34" charset="0"/>
                          <a:cs typeface="Calibri" panose="020F0502020204030204" pitchFamily="34" charset="0"/>
                        </a:rPr>
                        <a:t>Αφορά στην υιοθέτηση από το Εθνικό Συμβούλιο κατά του Ρατσισμού και της Μισαλλοδοξίας ενός ολοκληρωμένου και συνεκτικού σχεδίου δράσης με κύριους άξονες: </a:t>
                      </a:r>
                    </a:p>
                    <a:p>
                      <a:pPr algn="just" fontAlgn="t"/>
                      <a:r>
                        <a:rPr lang="el-GR" sz="1200" b="0" dirty="0">
                          <a:solidFill>
                            <a:schemeClr val="tx1"/>
                          </a:solidFill>
                          <a:effectLst/>
                          <a:latin typeface="Calibri" panose="020F0502020204030204" pitchFamily="34" charset="0"/>
                          <a:cs typeface="Calibri" panose="020F0502020204030204" pitchFamily="34" charset="0"/>
                        </a:rPr>
                        <a:t>1) Ρατσισμός, Διακρίσεις, Στερεότυπα, Προκαταλήψεις, 2) Ρατσισμός, 3) Ρητορική Μίσους</a:t>
                      </a:r>
                    </a:p>
                    <a:p>
                      <a:pPr algn="just" fontAlgn="t"/>
                      <a:r>
                        <a:rPr lang="el-GR" sz="1200" b="0" dirty="0">
                          <a:solidFill>
                            <a:schemeClr val="tx1"/>
                          </a:solidFill>
                          <a:effectLst/>
                          <a:latin typeface="Calibri" panose="020F0502020204030204" pitchFamily="34" charset="0"/>
                          <a:cs typeface="Calibri" panose="020F0502020204030204" pitchFamily="34" charset="0"/>
                        </a:rPr>
                        <a:t>Αμέσως</a:t>
                      </a:r>
                      <a:r>
                        <a:rPr lang="el-GR" sz="1200" b="0" baseline="0" dirty="0">
                          <a:solidFill>
                            <a:schemeClr val="tx1"/>
                          </a:solidFill>
                          <a:effectLst/>
                          <a:latin typeface="Calibri" panose="020F0502020204030204" pitchFamily="34" charset="0"/>
                          <a:cs typeface="Calibri" panose="020F0502020204030204" pitchFamily="34" charset="0"/>
                        </a:rPr>
                        <a:t> μετά την υιοθέτηση του Σχεδίου Δράσης ακολουθούν οι ενέργειες υλοποίησης της δράσης, οι οποίες συνίστανται στα ακόλουθα:</a:t>
                      </a:r>
                    </a:p>
                    <a:p>
                      <a:pPr algn="just" fontAlgn="t"/>
                      <a:r>
                        <a:rPr lang="el-GR" sz="1200" b="0" dirty="0">
                          <a:solidFill>
                            <a:schemeClr val="tx1"/>
                          </a:solidFill>
                          <a:effectLst/>
                          <a:latin typeface="Calibri" panose="020F0502020204030204" pitchFamily="34" charset="0"/>
                          <a:cs typeface="Calibri" panose="020F0502020204030204" pitchFamily="34" charset="0"/>
                        </a:rPr>
                        <a:t>Δημιουργία ιστοσελίδας για το Εθνικό Συμβούλιο κατά του Ρατσισμού και της Μισαλλοδοξίας, εκστρατεία δημοσιότητας για την ευαισθητοποίηση κοινού και πιθανών θυμάτων έναντι του ρατσισμού, συγγραφή Οδηγού για τα δικαιώματα των θυμάτων ρατσισμού με την παροχή τεχνογνωσίας από εμπειρογνώμονα, εκπαιδεύσεις δικαστικών και εισαγγελικών λειτουργών , τρία</a:t>
                      </a:r>
                      <a:r>
                        <a:rPr lang="el-GR" sz="1200" b="0" baseline="0" dirty="0">
                          <a:solidFill>
                            <a:schemeClr val="tx1"/>
                          </a:solidFill>
                          <a:effectLst/>
                          <a:latin typeface="Calibri" panose="020F0502020204030204" pitchFamily="34" charset="0"/>
                          <a:cs typeface="Calibri" panose="020F0502020204030204" pitchFamily="34" charset="0"/>
                        </a:rPr>
                        <a:t> (</a:t>
                      </a:r>
                      <a:r>
                        <a:rPr lang="el-GR" sz="1200" b="0" dirty="0">
                          <a:solidFill>
                            <a:schemeClr val="tx1"/>
                          </a:solidFill>
                          <a:effectLst/>
                          <a:latin typeface="Calibri" panose="020F0502020204030204" pitchFamily="34" charset="0"/>
                          <a:cs typeface="Calibri" panose="020F0502020204030204" pitchFamily="34" charset="0"/>
                        </a:rPr>
                        <a:t>3) </a:t>
                      </a:r>
                      <a:r>
                        <a:rPr lang="el-GR" sz="1200" b="0" dirty="0" err="1">
                          <a:solidFill>
                            <a:schemeClr val="tx1"/>
                          </a:solidFill>
                          <a:effectLst/>
                          <a:latin typeface="Calibri" panose="020F0502020204030204" pitchFamily="34" charset="0"/>
                          <a:cs typeface="Calibri" panose="020F0502020204030204" pitchFamily="34" charset="0"/>
                        </a:rPr>
                        <a:t>workshops</a:t>
                      </a:r>
                      <a:r>
                        <a:rPr lang="el-GR" sz="1200" b="0" dirty="0">
                          <a:solidFill>
                            <a:schemeClr val="tx1"/>
                          </a:solidFill>
                          <a:effectLst/>
                          <a:latin typeface="Calibri" panose="020F0502020204030204" pitchFamily="34" charset="0"/>
                          <a:cs typeface="Calibri" panose="020F0502020204030204" pitchFamily="34" charset="0"/>
                        </a:rPr>
                        <a:t> από το </a:t>
                      </a:r>
                      <a:r>
                        <a:rPr lang="el-GR" sz="1200" b="0" dirty="0" err="1">
                          <a:solidFill>
                            <a:schemeClr val="tx1"/>
                          </a:solidFill>
                          <a:effectLst/>
                          <a:latin typeface="Calibri" panose="020F0502020204030204" pitchFamily="34" charset="0"/>
                          <a:cs typeface="Calibri" panose="020F0502020204030204" pitchFamily="34" charset="0"/>
                        </a:rPr>
                        <a:t>Πάντειο</a:t>
                      </a:r>
                      <a:r>
                        <a:rPr lang="el-GR" sz="1200" b="0" dirty="0">
                          <a:solidFill>
                            <a:schemeClr val="tx1"/>
                          </a:solidFill>
                          <a:effectLst/>
                          <a:latin typeface="Calibri" panose="020F0502020204030204" pitchFamily="34" charset="0"/>
                          <a:cs typeface="Calibri" panose="020F0502020204030204" pitchFamily="34" charset="0"/>
                        </a:rPr>
                        <a:t> Πανεπιστήμιο και μία (1) ημερίδα από τη Βουλή των Ελλήνων. </a:t>
                      </a:r>
                    </a:p>
                  </a:txBody>
                  <a:tcPr marR="76200" marT="76200" marB="76200" anchor="ctr">
                    <a:lnL>
                      <a:noFill/>
                    </a:lnL>
                    <a:lnR w="12700" cap="flat" cmpd="sng" algn="ctr">
                      <a:solidFill>
                        <a:schemeClr val="bg1">
                          <a:lumMod val="50000"/>
                        </a:schemeClr>
                      </a:solidFill>
                      <a:prstDash val="solid"/>
                      <a:round/>
                      <a:headEnd type="none" w="med" len="med"/>
                      <a:tailEnd type="none" w="med" len="med"/>
                    </a:lnR>
                    <a:lnT w="28575"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63745"/>
                  </a:ext>
                </a:extLst>
              </a:tr>
              <a:tr h="1060922">
                <a:tc>
                  <a:txBody>
                    <a:bodyPr/>
                    <a:lstStyle/>
                    <a:p>
                      <a:pPr algn="just" fontAlgn="t"/>
                      <a:r>
                        <a:rPr lang="el-GR" sz="1200" b="1" dirty="0">
                          <a:solidFill>
                            <a:schemeClr val="tx1"/>
                          </a:solidFill>
                          <a:effectLst/>
                          <a:latin typeface="Calibri" panose="020F0502020204030204" pitchFamily="34" charset="0"/>
                          <a:cs typeface="Calibri" panose="020F0502020204030204" pitchFamily="34" charset="0"/>
                        </a:rPr>
                        <a:t>Εθνικό</a:t>
                      </a:r>
                      <a:r>
                        <a:rPr lang="el-GR" sz="1200" b="1" baseline="0" dirty="0">
                          <a:solidFill>
                            <a:schemeClr val="tx1"/>
                          </a:solidFill>
                          <a:effectLst/>
                          <a:latin typeface="Calibri" panose="020F0502020204030204" pitchFamily="34" charset="0"/>
                          <a:cs typeface="Calibri" panose="020F0502020204030204" pitchFamily="34" charset="0"/>
                        </a:rPr>
                        <a:t> Σχέδιο για τα Δικαιώματα του Παιδιού </a:t>
                      </a:r>
                      <a:r>
                        <a:rPr lang="el-GR" sz="1200" b="1" dirty="0">
                          <a:solidFill>
                            <a:schemeClr val="tx1"/>
                          </a:solidFill>
                          <a:effectLst/>
                          <a:latin typeface="Calibri" panose="020F0502020204030204" pitchFamily="34" charset="0"/>
                          <a:cs typeface="Calibri" panose="020F0502020204030204" pitchFamily="34" charset="0"/>
                        </a:rPr>
                        <a:t> </a:t>
                      </a:r>
                    </a:p>
                    <a:p>
                      <a:pPr algn="just" fontAlgn="t"/>
                      <a:r>
                        <a:rPr lang="el-GR" sz="1200" b="0" dirty="0">
                          <a:solidFill>
                            <a:schemeClr val="tx1"/>
                          </a:solidFill>
                          <a:effectLst/>
                          <a:latin typeface="Calibri" panose="020F0502020204030204" pitchFamily="34" charset="0"/>
                          <a:cs typeface="Calibri" panose="020F0502020204030204" pitchFamily="34" charset="0"/>
                        </a:rPr>
                        <a:t>Κύριοι επιδιωκόμενοι</a:t>
                      </a:r>
                      <a:r>
                        <a:rPr lang="el-GR" sz="1200" b="0" baseline="0" dirty="0">
                          <a:solidFill>
                            <a:schemeClr val="tx1"/>
                          </a:solidFill>
                          <a:effectLst/>
                          <a:latin typeface="Calibri" panose="020F0502020204030204" pitchFamily="34" charset="0"/>
                          <a:cs typeface="Calibri" panose="020F0502020204030204" pitchFamily="34" charset="0"/>
                        </a:rPr>
                        <a:t> στόχοι με την υλοποίηση του Σχεδίου είναι</a:t>
                      </a:r>
                      <a:r>
                        <a:rPr lang="el-GR" sz="1200" b="0" dirty="0">
                          <a:solidFill>
                            <a:schemeClr val="tx1"/>
                          </a:solidFill>
                          <a:effectLst/>
                          <a:latin typeface="Calibri" panose="020F0502020204030204" pitchFamily="34" charset="0"/>
                          <a:cs typeface="Calibri" panose="020F0502020204030204" pitchFamily="34" charset="0"/>
                        </a:rPr>
                        <a:t> η</a:t>
                      </a:r>
                      <a:r>
                        <a:rPr lang="el-GR" sz="1200" b="0" baseline="0" dirty="0">
                          <a:solidFill>
                            <a:schemeClr val="tx1"/>
                          </a:solidFill>
                          <a:effectLst/>
                          <a:latin typeface="Calibri" panose="020F0502020204030204" pitchFamily="34" charset="0"/>
                          <a:cs typeface="Calibri" panose="020F0502020204030204" pitchFamily="34" charset="0"/>
                        </a:rPr>
                        <a:t> κ</a:t>
                      </a:r>
                      <a:r>
                        <a:rPr lang="el-GR" sz="1200" b="0" dirty="0">
                          <a:solidFill>
                            <a:schemeClr val="tx1"/>
                          </a:solidFill>
                          <a:effectLst/>
                          <a:latin typeface="Calibri" panose="020F0502020204030204" pitchFamily="34" charset="0"/>
                          <a:cs typeface="Calibri" panose="020F0502020204030204" pitchFamily="34" charset="0"/>
                        </a:rPr>
                        <a:t>αταπολέμηση της παιδικής φτώχειας και των επιπτώσεων της οικονομικής κρίσης στα παιδιά,</a:t>
                      </a:r>
                      <a:r>
                        <a:rPr lang="el-GR" sz="1200" b="0" baseline="0" dirty="0">
                          <a:solidFill>
                            <a:schemeClr val="tx1"/>
                          </a:solidFill>
                          <a:effectLst/>
                          <a:latin typeface="Calibri" panose="020F0502020204030204" pitchFamily="34" charset="0"/>
                          <a:cs typeface="Calibri" panose="020F0502020204030204" pitchFamily="34" charset="0"/>
                        </a:rPr>
                        <a:t> η π</a:t>
                      </a:r>
                      <a:r>
                        <a:rPr lang="el-GR" sz="1200" b="0" dirty="0">
                          <a:solidFill>
                            <a:schemeClr val="tx1"/>
                          </a:solidFill>
                          <a:effectLst/>
                          <a:latin typeface="Calibri" panose="020F0502020204030204" pitchFamily="34" charset="0"/>
                          <a:cs typeface="Calibri" panose="020F0502020204030204" pitchFamily="34" charset="0"/>
                        </a:rPr>
                        <a:t>ροστασία των παιδιών στο πλαίσιο των προσφυγικών και μεταναστευτικών ροών,</a:t>
                      </a:r>
                      <a:r>
                        <a:rPr lang="el-GR" sz="1200" b="0" baseline="0" dirty="0">
                          <a:solidFill>
                            <a:schemeClr val="tx1"/>
                          </a:solidFill>
                          <a:effectLst/>
                          <a:latin typeface="Calibri" panose="020F0502020204030204" pitchFamily="34" charset="0"/>
                          <a:cs typeface="Calibri" panose="020F0502020204030204" pitchFamily="34" charset="0"/>
                        </a:rPr>
                        <a:t> η </a:t>
                      </a:r>
                      <a:r>
                        <a:rPr lang="el-GR" sz="1200" b="0" dirty="0">
                          <a:solidFill>
                            <a:schemeClr val="tx1"/>
                          </a:solidFill>
                          <a:effectLst/>
                          <a:latin typeface="Calibri" panose="020F0502020204030204" pitchFamily="34" charset="0"/>
                          <a:cs typeface="Calibri" panose="020F0502020204030204" pitchFamily="34" charset="0"/>
                        </a:rPr>
                        <a:t>διασφάλιση του δικαιώματος των παιδιών στην υγεία και στην εκπαίδευση, η προστασία της οικογένειας και των παιδιών στην κοινότητα, η εξασφάλιση μιας Δικαιοσύνης φιλικής προς τα παιδιά και η προώθηση οριζόντιας δράσης για τα δικαιώματα των παιδιών με αναπηρίες. </a:t>
                      </a:r>
                    </a:p>
                    <a:p>
                      <a:pPr algn="just" fontAlgn="t"/>
                      <a:r>
                        <a:rPr lang="el-GR" sz="1200" b="0" dirty="0">
                          <a:solidFill>
                            <a:schemeClr val="tx1"/>
                          </a:solidFill>
                          <a:effectLst/>
                          <a:latin typeface="Calibri" panose="020F0502020204030204" pitchFamily="34" charset="0"/>
                          <a:cs typeface="Calibri" panose="020F0502020204030204" pitchFamily="34" charset="0"/>
                        </a:rPr>
                        <a:t>Οι συνεισφορές των σχετιζόμενων φορέων (Υπουργεία, Συνήγορος του Πολίτη και ΜΚΟ ή οργανώσεις της Κοινωνίας των Πολιτών) έχουν στην πλειονότητά τους παραληφθεί. Αναμένεται σύντομα η σύνταξη και υιοθέτησή του. Αμέσως μετά την υιοθέτηση του Σχεδίου Δράσης θα ακολουθήσουν οι ενέργειες υλοποίησης της δράσης. </a:t>
                      </a:r>
                    </a:p>
                  </a:txBody>
                  <a:tcPr marR="76200" marT="76200" marB="76200" anchor="ctr">
                    <a:lnL>
                      <a:noFill/>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73382977"/>
                  </a:ext>
                </a:extLst>
              </a:tr>
            </a:tbl>
          </a:graphicData>
        </a:graphic>
      </p:graphicFrame>
      <p:sp>
        <p:nvSpPr>
          <p:cNvPr id="20" name="Title 1">
            <a:extLst>
              <a:ext uri="{FF2B5EF4-FFF2-40B4-BE49-F238E27FC236}">
                <a16:creationId xmlns:a16="http://schemas.microsoft.com/office/drawing/2014/main" id="{07118A50-C00C-44F8-8024-7DDF02C715BC}"/>
              </a:ext>
            </a:extLst>
          </p:cNvPr>
          <p:cNvSpPr>
            <a:spLocks noGrp="1"/>
          </p:cNvSpPr>
          <p:nvPr>
            <p:ph type="title"/>
          </p:nvPr>
        </p:nvSpPr>
        <p:spPr>
          <a:xfrm>
            <a:off x="904875" y="365125"/>
            <a:ext cx="10515600" cy="530225"/>
          </a:xfrm>
        </p:spPr>
        <p:txBody>
          <a:bodyPr>
            <a:noAutofit/>
          </a:bodyPr>
          <a:lstStyle/>
          <a:p>
            <a:pPr>
              <a:spcBef>
                <a:spcPts val="600"/>
              </a:spcBef>
              <a:spcAft>
                <a:spcPts val="600"/>
              </a:spcAft>
            </a:pPr>
            <a:r>
              <a:rPr lang="el-GR" sz="2400" dirty="0"/>
              <a:t>Στόχου </a:t>
            </a:r>
            <a:r>
              <a:rPr lang="en-US" sz="2400" dirty="0"/>
              <a:t>3</a:t>
            </a:r>
            <a:r>
              <a:rPr lang="el-GR" sz="2400" dirty="0"/>
              <a:t>: Βασικά Έργα ανά δράση</a:t>
            </a:r>
            <a:endParaRPr lang="en-US" sz="2400" dirty="0">
              <a:solidFill>
                <a:srgbClr val="FF0000"/>
              </a:solidFill>
            </a:endParaRPr>
          </a:p>
        </p:txBody>
      </p:sp>
      <p:sp>
        <p:nvSpPr>
          <p:cNvPr id="21" name="Right Triangle 20">
            <a:extLst>
              <a:ext uri="{FF2B5EF4-FFF2-40B4-BE49-F238E27FC236}">
                <a16:creationId xmlns:a16="http://schemas.microsoft.com/office/drawing/2014/main" id="{E4B6E856-25C1-401B-9B4A-5AAD72D56D04}"/>
              </a:ext>
            </a:extLst>
          </p:cNvPr>
          <p:cNvSpPr/>
          <p:nvPr/>
        </p:nvSpPr>
        <p:spPr>
          <a:xfrm>
            <a:off x="551791" y="436551"/>
            <a:ext cx="457200" cy="412279"/>
          </a:xfrm>
          <a:prstGeom prst="rtTriangle">
            <a:avLst/>
          </a:prstGeom>
          <a:solidFill>
            <a:srgbClr val="3462A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endParaRPr lang="en-US" sz="1200" i="1" dirty="0">
              <a:solidFill>
                <a:schemeClr val="bg1"/>
              </a:solidFill>
              <a:latin typeface="Calibri" panose="020F0502020204030204" pitchFamily="34" charset="0"/>
              <a:cs typeface="Calibri" panose="020F0502020204030204" pitchFamily="34" charset="0"/>
            </a:endParaRPr>
          </a:p>
        </p:txBody>
      </p:sp>
      <p:grpSp>
        <p:nvGrpSpPr>
          <p:cNvPr id="22" name="17 - Ομάδα">
            <a:extLst>
              <a:ext uri="{FF2B5EF4-FFF2-40B4-BE49-F238E27FC236}">
                <a16:creationId xmlns:a16="http://schemas.microsoft.com/office/drawing/2014/main" id="{AE3B3C20-947C-4E07-AFFD-BFF2B752EB95}"/>
              </a:ext>
            </a:extLst>
          </p:cNvPr>
          <p:cNvGrpSpPr/>
          <p:nvPr/>
        </p:nvGrpSpPr>
        <p:grpSpPr>
          <a:xfrm>
            <a:off x="781051" y="987266"/>
            <a:ext cx="10891401" cy="548225"/>
            <a:chOff x="781050" y="1318675"/>
            <a:chExt cx="10944225" cy="548225"/>
          </a:xfrm>
        </p:grpSpPr>
        <p:sp>
          <p:nvSpPr>
            <p:cNvPr id="23" name="Rectangle 22">
              <a:extLst>
                <a:ext uri="{FF2B5EF4-FFF2-40B4-BE49-F238E27FC236}">
                  <a16:creationId xmlns:a16="http://schemas.microsoft.com/office/drawing/2014/main" id="{ADADD793-EF75-43B7-9F06-E524019A93E9}"/>
                </a:ext>
              </a:extLst>
            </p:cNvPr>
            <p:cNvSpPr/>
            <p:nvPr/>
          </p:nvSpPr>
          <p:spPr>
            <a:xfrm>
              <a:off x="1381125" y="1318675"/>
              <a:ext cx="10344150" cy="548225"/>
            </a:xfrm>
            <a:prstGeom prst="rect">
              <a:avLst/>
            </a:prstGeom>
            <a:solidFill>
              <a:schemeClr val="bg1">
                <a:lumMod val="85000"/>
              </a:schemeClr>
            </a:solidFill>
            <a:ln>
              <a:noFill/>
            </a:ln>
          </p:spPr>
          <p:txBody>
            <a:bodyPr wrap="square" anchor="ctr">
              <a:noAutofit/>
            </a:bodyPr>
            <a:lstStyle/>
            <a:p>
              <a:pPr marL="355600" fontAlgn="base">
                <a:spcAft>
                  <a:spcPts val="600"/>
                </a:spcAft>
              </a:pPr>
              <a:r>
                <a:rPr lang="el-GR" sz="1200" b="1" dirty="0">
                  <a:solidFill>
                    <a:schemeClr val="accent1">
                      <a:lumMod val="50000"/>
                    </a:schemeClr>
                  </a:solidFill>
                </a:rPr>
                <a:t>Προστασία Δικαιωμάτων ευάλωτων ομάδων</a:t>
              </a:r>
            </a:p>
          </p:txBody>
        </p:sp>
        <p:sp>
          <p:nvSpPr>
            <p:cNvPr id="24" name="Rectangle 23">
              <a:extLst>
                <a:ext uri="{FF2B5EF4-FFF2-40B4-BE49-F238E27FC236}">
                  <a16:creationId xmlns:a16="http://schemas.microsoft.com/office/drawing/2014/main" id="{E1E15D66-98C6-4381-A6D6-F2EF2C7DE3D8}"/>
                </a:ext>
              </a:extLst>
            </p:cNvPr>
            <p:cNvSpPr/>
            <p:nvPr/>
          </p:nvSpPr>
          <p:spPr>
            <a:xfrm>
              <a:off x="781050" y="1318675"/>
              <a:ext cx="586539" cy="529175"/>
            </a:xfrm>
            <a:prstGeom prst="rect">
              <a:avLst/>
            </a:prstGeom>
            <a:solidFill>
              <a:srgbClr val="3462AB"/>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ct val="150000"/>
                </a:lnSpc>
              </a:pPr>
              <a:r>
                <a:rPr lang="en-US" sz="1200" b="1" dirty="0">
                  <a:solidFill>
                    <a:schemeClr val="bg1"/>
                  </a:solidFill>
                  <a:latin typeface="Calibri" panose="020F0502020204030204" pitchFamily="34" charset="0"/>
                  <a:cs typeface="Calibri" panose="020F0502020204030204" pitchFamily="34" charset="0"/>
                </a:rPr>
                <a:t>3.1</a:t>
              </a:r>
            </a:p>
          </p:txBody>
        </p:sp>
      </p:grpSp>
    </p:spTree>
    <p:extLst>
      <p:ext uri="{BB962C8B-B14F-4D97-AF65-F5344CB8AC3E}">
        <p14:creationId xmlns:p14="http://schemas.microsoft.com/office/powerpoint/2010/main" val="28794986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1"/>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360" imgH="360" progId="TCLayout.ActiveDocument.1">
                  <p:embed/>
                </p:oleObj>
              </mc:Choice>
              <mc:Fallback>
                <p:oleObj name="think-cell Slide" r:id="rId4" imgW="360" imgH="360" progId="TCLayout.ActiveDocument.1">
                  <p:embed/>
                  <p:pic>
                    <p:nvPicPr>
                      <p:cNvPr id="15" name="Object 14"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Rectangle 4" hidden="1">
            <a:extLst>
              <a:ext uri="{FF2B5EF4-FFF2-40B4-BE49-F238E27FC236}">
                <a16:creationId xmlns:a16="http://schemas.microsoft.com/office/drawing/2014/main" id="{9EFD4C57-0FB5-4AC6-A9AE-F38A86DE2332}"/>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lnSpc>
                <a:spcPct val="90000"/>
              </a:lnSpc>
              <a:spcBef>
                <a:spcPct val="0"/>
              </a:spcBef>
              <a:spcAft>
                <a:spcPct val="0"/>
              </a:spcAft>
            </a:pPr>
            <a:endParaRPr lang="el-GR" sz="2400" b="1" dirty="0">
              <a:latin typeface="Calibri" panose="020F0502020204030204" pitchFamily="34" charset="0"/>
              <a:ea typeface="+mj-ea"/>
              <a:cs typeface="Calibri" panose="020F0502020204030204" pitchFamily="34" charset="0"/>
              <a:sym typeface="Arial" panose="020B0604020202020204" pitchFamily="34" charset="0"/>
            </a:endParaRPr>
          </a:p>
        </p:txBody>
      </p:sp>
      <p:sp>
        <p:nvSpPr>
          <p:cNvPr id="7" name="Slide Number Placeholder 6"/>
          <p:cNvSpPr>
            <a:spLocks noGrp="1"/>
          </p:cNvSpPr>
          <p:nvPr>
            <p:ph type="sldNum" sz="quarter" idx="12"/>
          </p:nvPr>
        </p:nvSpPr>
        <p:spPr/>
        <p:txBody>
          <a:bodyPr/>
          <a:lstStyle/>
          <a:p>
            <a:fld id="{51543827-C2B0-46E7-89AA-B56A23F9ACD0}" type="slidenum">
              <a:rPr lang="en-US" smtClean="0"/>
              <a:pPr/>
              <a:t>25</a:t>
            </a:fld>
            <a:endParaRPr lang="en-US"/>
          </a:p>
        </p:txBody>
      </p:sp>
      <p:graphicFrame>
        <p:nvGraphicFramePr>
          <p:cNvPr id="8" name="Table 7">
            <a:extLst>
              <a:ext uri="{FF2B5EF4-FFF2-40B4-BE49-F238E27FC236}">
                <a16:creationId xmlns:a16="http://schemas.microsoft.com/office/drawing/2014/main" id="{E7514824-58BF-493B-8F1C-6B703FF1124F}"/>
              </a:ext>
            </a:extLst>
          </p:cNvPr>
          <p:cNvGraphicFramePr>
            <a:graphicFrameLocks noGrp="1"/>
          </p:cNvGraphicFramePr>
          <p:nvPr>
            <p:extLst>
              <p:ext uri="{D42A27DB-BD31-4B8C-83A1-F6EECF244321}">
                <p14:modId xmlns:p14="http://schemas.microsoft.com/office/powerpoint/2010/main" val="3954538328"/>
              </p:ext>
            </p:extLst>
          </p:nvPr>
        </p:nvGraphicFramePr>
        <p:xfrm>
          <a:off x="650299" y="1677657"/>
          <a:ext cx="10891401" cy="2469947"/>
        </p:xfrm>
        <a:graphic>
          <a:graphicData uri="http://schemas.openxmlformats.org/drawingml/2006/table">
            <a:tbl>
              <a:tblPr/>
              <a:tblGrid>
                <a:gridCol w="10891401">
                  <a:extLst>
                    <a:ext uri="{9D8B030D-6E8A-4147-A177-3AD203B41FA5}">
                      <a16:colId xmlns:a16="http://schemas.microsoft.com/office/drawing/2014/main" val="2501717556"/>
                    </a:ext>
                  </a:extLst>
                </a:gridCol>
              </a:tblGrid>
              <a:tr h="307930">
                <a:tc>
                  <a:txBody>
                    <a:bodyPr/>
                    <a:lstStyle/>
                    <a:p>
                      <a:pPr algn="ctr" fontAlgn="t"/>
                      <a:r>
                        <a:rPr lang="el-GR" sz="1400" b="1" dirty="0">
                          <a:solidFill>
                            <a:schemeClr val="tx1"/>
                          </a:solidFill>
                          <a:effectLst/>
                          <a:latin typeface="Calibri" panose="020F0502020204030204" pitchFamily="34" charset="0"/>
                          <a:cs typeface="Calibri" panose="020F0502020204030204" pitchFamily="34" charset="0"/>
                        </a:rPr>
                        <a:t>Έργο</a:t>
                      </a:r>
                      <a:endParaRPr lang="en-US" sz="1400" b="1" dirty="0">
                        <a:solidFill>
                          <a:schemeClr val="tx1"/>
                        </a:solidFill>
                        <a:effectLst/>
                        <a:latin typeface="Calibri" panose="020F0502020204030204" pitchFamily="34" charset="0"/>
                        <a:cs typeface="Calibri" panose="020F0502020204030204" pitchFamily="34" charset="0"/>
                      </a:endParaRPr>
                    </a:p>
                  </a:txBody>
                  <a:tcPr marR="76200" marT="76200" marB="76200" anchor="ctr">
                    <a:lnL>
                      <a:noFill/>
                    </a:lnL>
                    <a:lnR w="12700" cap="flat" cmpd="sng" algn="ctr">
                      <a:solidFill>
                        <a:schemeClr val="bg1">
                          <a:lumMod val="50000"/>
                        </a:schemeClr>
                      </a:solidFill>
                      <a:prstDash val="solid"/>
                      <a:round/>
                      <a:headEnd type="none" w="med" len="med"/>
                      <a:tailEnd type="none" w="med" len="med"/>
                    </a:lnR>
                    <a:lnT w="7620" cap="flat" cmpd="sng" algn="ctr">
                      <a:noFill/>
                      <a:prstDash val="solid"/>
                      <a:round/>
                      <a:headEnd type="none" w="med" len="med"/>
                      <a:tailEnd type="none" w="med" len="med"/>
                    </a:lnT>
                    <a:lnB w="285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0022131"/>
                  </a:ext>
                </a:extLst>
              </a:tr>
              <a:tr h="1513988">
                <a:tc>
                  <a:txBody>
                    <a:bodyPr/>
                    <a:lstStyle/>
                    <a:p>
                      <a:pPr algn="just" fontAlgn="t"/>
                      <a:r>
                        <a:rPr lang="el-GR" sz="1200" b="1" dirty="0">
                          <a:solidFill>
                            <a:schemeClr val="tx1"/>
                          </a:solidFill>
                          <a:effectLst/>
                          <a:latin typeface="Calibri" panose="020F0502020204030204" pitchFamily="34" charset="0"/>
                          <a:cs typeface="Calibri" panose="020F0502020204030204" pitchFamily="34" charset="0"/>
                        </a:rPr>
                        <a:t>Κατάρτιση εθνικής στρατηγικής για την ενδυνάμωση των δικαιωμάτων των θυμάτων της εγκληματικότητας</a:t>
                      </a:r>
                      <a:r>
                        <a:rPr lang="en-US" sz="1200" b="1" dirty="0">
                          <a:solidFill>
                            <a:schemeClr val="tx1"/>
                          </a:solidFill>
                          <a:effectLst/>
                          <a:latin typeface="Calibri" panose="020F0502020204030204" pitchFamily="34" charset="0"/>
                          <a:cs typeface="Calibri" panose="020F0502020204030204" pitchFamily="34" charset="0"/>
                        </a:rPr>
                        <a:t>:</a:t>
                      </a:r>
                      <a:r>
                        <a:rPr lang="el-GR" sz="1200" b="0" dirty="0">
                          <a:solidFill>
                            <a:schemeClr val="tx1"/>
                          </a:solidFill>
                          <a:effectLst/>
                          <a:latin typeface="Calibri" panose="020F0502020204030204" pitchFamily="34" charset="0"/>
                          <a:cs typeface="Calibri" panose="020F0502020204030204" pitchFamily="34" charset="0"/>
                        </a:rPr>
                        <a:t> </a:t>
                      </a:r>
                    </a:p>
                    <a:p>
                      <a:pPr algn="just" fontAlgn="t"/>
                      <a:r>
                        <a:rPr lang="el-GR" sz="1200" b="0" dirty="0">
                          <a:solidFill>
                            <a:schemeClr val="tx1"/>
                          </a:solidFill>
                          <a:effectLst/>
                          <a:latin typeface="Calibri" panose="020F0502020204030204" pitchFamily="34" charset="0"/>
                          <a:cs typeface="Calibri" panose="020F0502020204030204" pitchFamily="34" charset="0"/>
                        </a:rPr>
                        <a:t>Υιοθέτηση συνολικής και ολιστικής προσέγγισης όσον αφορά τα δικαιώματα των θυμάτων και επιδίωξη της συμμετοχής όλων των φορέων που είναι πιθανόν να έρθουν σε επαφή με τα θύματα με βάση τους </a:t>
                      </a:r>
                      <a:r>
                        <a:rPr lang="el-GR" sz="1200" b="0" dirty="0" err="1">
                          <a:solidFill>
                            <a:schemeClr val="tx1"/>
                          </a:solidFill>
                          <a:effectLst/>
                          <a:latin typeface="Calibri" panose="020F0502020204030204" pitchFamily="34" charset="0"/>
                          <a:cs typeface="Calibri" panose="020F0502020204030204" pitchFamily="34" charset="0"/>
                        </a:rPr>
                        <a:t>ενωσιακούς</a:t>
                      </a:r>
                      <a:r>
                        <a:rPr lang="el-GR" sz="1200" b="0" dirty="0">
                          <a:solidFill>
                            <a:schemeClr val="tx1"/>
                          </a:solidFill>
                          <a:effectLst/>
                          <a:latin typeface="Calibri" panose="020F0502020204030204" pitchFamily="34" charset="0"/>
                          <a:cs typeface="Calibri" panose="020F0502020204030204" pitchFamily="34" charset="0"/>
                        </a:rPr>
                        <a:t> κανόνες και με βάση τις βασικές προτεραιότητες της στρατηγικής της Ε.Ε</a:t>
                      </a:r>
                      <a:r>
                        <a:rPr lang="en-US" sz="1200" b="0" dirty="0">
                          <a:solidFill>
                            <a:schemeClr val="tx1"/>
                          </a:solidFill>
                          <a:effectLst/>
                          <a:latin typeface="Calibri" panose="020F0502020204030204" pitchFamily="34" charset="0"/>
                          <a:cs typeface="Calibri" panose="020F0502020204030204" pitchFamily="34" charset="0"/>
                        </a:rPr>
                        <a:t>:</a:t>
                      </a:r>
                      <a:r>
                        <a:rPr lang="el-GR" sz="1200" b="0" dirty="0">
                          <a:solidFill>
                            <a:schemeClr val="tx1"/>
                          </a:solidFill>
                          <a:effectLst/>
                          <a:latin typeface="Calibri" panose="020F0502020204030204" pitchFamily="34" charset="0"/>
                          <a:cs typeface="Calibri" panose="020F0502020204030204" pitchFamily="34" charset="0"/>
                        </a:rPr>
                        <a:t> </a:t>
                      </a:r>
                      <a:r>
                        <a:rPr lang="en-US" sz="1200" b="0" dirty="0">
                          <a:solidFill>
                            <a:schemeClr val="tx1"/>
                          </a:solidFill>
                          <a:effectLst/>
                          <a:latin typeface="Calibri" panose="020F0502020204030204" pitchFamily="34" charset="0"/>
                          <a:cs typeface="Calibri" panose="020F0502020204030204" pitchFamily="34" charset="0"/>
                        </a:rPr>
                        <a:t> </a:t>
                      </a:r>
                      <a:r>
                        <a:rPr lang="en-US" sz="1200" b="0" dirty="0" err="1">
                          <a:solidFill>
                            <a:schemeClr val="tx1"/>
                          </a:solidFill>
                          <a:effectLst/>
                          <a:latin typeface="Calibri" panose="020F0502020204030204" pitchFamily="34" charset="0"/>
                          <a:cs typeface="Calibri" panose="020F0502020204030204" pitchFamily="34" charset="0"/>
                        </a:rPr>
                        <a:t>i</a:t>
                      </a:r>
                      <a:r>
                        <a:rPr lang="en-US" sz="1200" b="0" dirty="0">
                          <a:solidFill>
                            <a:schemeClr val="tx1"/>
                          </a:solidFill>
                          <a:effectLst/>
                          <a:latin typeface="Calibri" panose="020F0502020204030204" pitchFamily="34" charset="0"/>
                          <a:cs typeface="Calibri" panose="020F0502020204030204" pitchFamily="34" charset="0"/>
                        </a:rPr>
                        <a:t>) </a:t>
                      </a:r>
                      <a:r>
                        <a:rPr lang="el-GR" sz="1200" b="0" dirty="0">
                          <a:solidFill>
                            <a:schemeClr val="tx1"/>
                          </a:solidFill>
                          <a:effectLst/>
                          <a:latin typeface="Calibri" panose="020F0502020204030204" pitchFamily="34" charset="0"/>
                          <a:cs typeface="Calibri" panose="020F0502020204030204" pitchFamily="34" charset="0"/>
                        </a:rPr>
                        <a:t>αποτελεσματική επικοινωνία με τα θύματα και παροχή ασφαλούς περιβάλλοντος για την καταγγελία εγκλημάτων από αυτά· </a:t>
                      </a:r>
                      <a:r>
                        <a:rPr lang="en-US" sz="1200" b="0" dirty="0">
                          <a:solidFill>
                            <a:schemeClr val="tx1"/>
                          </a:solidFill>
                          <a:effectLst/>
                          <a:latin typeface="Calibri" panose="020F0502020204030204" pitchFamily="34" charset="0"/>
                          <a:cs typeface="Calibri" panose="020F0502020204030204" pitchFamily="34" charset="0"/>
                        </a:rPr>
                        <a:t>ii) </a:t>
                      </a:r>
                      <a:r>
                        <a:rPr lang="el-GR" sz="1200" b="0" dirty="0">
                          <a:solidFill>
                            <a:schemeClr val="tx1"/>
                          </a:solidFill>
                          <a:effectLst/>
                          <a:latin typeface="Calibri" panose="020F0502020204030204" pitchFamily="34" charset="0"/>
                          <a:cs typeface="Calibri" panose="020F0502020204030204" pitchFamily="34" charset="0"/>
                        </a:rPr>
                        <a:t>βελτίωση της παροχής υποστήριξης και προστασίας στα πλέον ευάλωτα θύματα· </a:t>
                      </a:r>
                      <a:r>
                        <a:rPr lang="en-US" sz="1200" b="0" dirty="0">
                          <a:solidFill>
                            <a:schemeClr val="tx1"/>
                          </a:solidFill>
                          <a:effectLst/>
                          <a:latin typeface="Calibri" panose="020F0502020204030204" pitchFamily="34" charset="0"/>
                          <a:cs typeface="Calibri" panose="020F0502020204030204" pitchFamily="34" charset="0"/>
                        </a:rPr>
                        <a:t>iii) </a:t>
                      </a:r>
                      <a:r>
                        <a:rPr lang="el-GR" sz="1200" b="0" dirty="0">
                          <a:solidFill>
                            <a:schemeClr val="tx1"/>
                          </a:solidFill>
                          <a:effectLst/>
                          <a:latin typeface="Calibri" panose="020F0502020204030204" pitchFamily="34" charset="0"/>
                          <a:cs typeface="Calibri" panose="020F0502020204030204" pitchFamily="34" charset="0"/>
                        </a:rPr>
                        <a:t>διευκόλυνση της πρόσβασης των θυμάτων σε αποζημίωση· </a:t>
                      </a:r>
                      <a:r>
                        <a:rPr lang="en-US" sz="1200" b="0" dirty="0">
                          <a:solidFill>
                            <a:schemeClr val="tx1"/>
                          </a:solidFill>
                          <a:effectLst/>
                          <a:latin typeface="Calibri" panose="020F0502020204030204" pitchFamily="34" charset="0"/>
                          <a:cs typeface="Calibri" panose="020F0502020204030204" pitchFamily="34" charset="0"/>
                        </a:rPr>
                        <a:t>iv) </a:t>
                      </a:r>
                      <a:r>
                        <a:rPr lang="el-GR" sz="1200" b="0" dirty="0">
                          <a:solidFill>
                            <a:schemeClr val="tx1"/>
                          </a:solidFill>
                          <a:effectLst/>
                          <a:latin typeface="Calibri" panose="020F0502020204030204" pitchFamily="34" charset="0"/>
                          <a:cs typeface="Calibri" panose="020F0502020204030204" pitchFamily="34" charset="0"/>
                        </a:rPr>
                        <a:t>ενίσχυση της συνεργασίας και του συντονισμού μεταξύ όλων των σχετικών φορέων· και </a:t>
                      </a:r>
                      <a:r>
                        <a:rPr lang="en-US" sz="1200" b="0" dirty="0">
                          <a:solidFill>
                            <a:schemeClr val="tx1"/>
                          </a:solidFill>
                          <a:effectLst/>
                          <a:latin typeface="Calibri" panose="020F0502020204030204" pitchFamily="34" charset="0"/>
                          <a:cs typeface="Calibri" panose="020F0502020204030204" pitchFamily="34" charset="0"/>
                        </a:rPr>
                        <a:t>v) </a:t>
                      </a:r>
                      <a:r>
                        <a:rPr lang="el-GR" sz="1200" b="0" dirty="0">
                          <a:solidFill>
                            <a:schemeClr val="tx1"/>
                          </a:solidFill>
                          <a:effectLst/>
                          <a:latin typeface="Calibri" panose="020F0502020204030204" pitchFamily="34" charset="0"/>
                          <a:cs typeface="Calibri" panose="020F0502020204030204" pitchFamily="34" charset="0"/>
                        </a:rPr>
                        <a:t>ενίσχυση της διεθνούς διάστασης των δικαιωμάτων των θυμάτων.</a:t>
                      </a:r>
                    </a:p>
                  </a:txBody>
                  <a:tcPr marR="76200" marT="76200" marB="76200" anchor="ctr">
                    <a:lnL>
                      <a:noFill/>
                    </a:lnL>
                    <a:lnR w="12700" cap="flat" cmpd="sng" algn="ctr">
                      <a:solidFill>
                        <a:schemeClr val="bg1">
                          <a:lumMod val="50000"/>
                        </a:schemeClr>
                      </a:solidFill>
                      <a:prstDash val="solid"/>
                      <a:round/>
                      <a:headEnd type="none" w="med" len="med"/>
                      <a:tailEnd type="none" w="med" len="med"/>
                    </a:lnR>
                    <a:lnT w="28575"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43936164"/>
                  </a:ext>
                </a:extLst>
              </a:tr>
              <a:tr h="590199">
                <a:tc>
                  <a:txBody>
                    <a:bodyPr/>
                    <a:lstStyle/>
                    <a:p>
                      <a:pPr marL="0" marR="0" lvl="0" indent="0" algn="just" defTabSz="914400" rtl="0" eaLnBrk="1" fontAlgn="t" latinLnBrk="0" hangingPunct="1">
                        <a:lnSpc>
                          <a:spcPct val="100000"/>
                        </a:lnSpc>
                        <a:spcBef>
                          <a:spcPts val="0"/>
                        </a:spcBef>
                        <a:spcAft>
                          <a:spcPts val="0"/>
                        </a:spcAft>
                        <a:buClrTx/>
                        <a:buSzTx/>
                        <a:buFontTx/>
                        <a:buNone/>
                        <a:tabLst/>
                        <a:defRPr/>
                      </a:pPr>
                      <a:r>
                        <a:rPr lang="el-GR" sz="1200" b="1" dirty="0" err="1">
                          <a:solidFill>
                            <a:schemeClr val="tx1"/>
                          </a:solidFill>
                          <a:effectLst/>
                          <a:latin typeface="Calibri" panose="020F0502020204030204" pitchFamily="34" charset="0"/>
                          <a:cs typeface="Calibri" panose="020F0502020204030204" pitchFamily="34" charset="0"/>
                        </a:rPr>
                        <a:t>Παρακολο</a:t>
                      </a:r>
                      <a:r>
                        <a:rPr lang="en-US" sz="1200" b="1" dirty="0" err="1">
                          <a:solidFill>
                            <a:schemeClr val="tx1"/>
                          </a:solidFill>
                          <a:effectLst/>
                          <a:latin typeface="Calibri" panose="020F0502020204030204" pitchFamily="34" charset="0"/>
                          <a:cs typeface="Calibri" panose="020F0502020204030204" pitchFamily="34" charset="0"/>
                        </a:rPr>
                        <a:t>ύ</a:t>
                      </a:r>
                      <a:r>
                        <a:rPr lang="el-GR" sz="1200" b="1" dirty="0" err="1">
                          <a:solidFill>
                            <a:schemeClr val="tx1"/>
                          </a:solidFill>
                          <a:effectLst/>
                          <a:latin typeface="Calibri" panose="020F0502020204030204" pitchFamily="34" charset="0"/>
                          <a:cs typeface="Calibri" panose="020F0502020204030204" pitchFamily="34" charset="0"/>
                        </a:rPr>
                        <a:t>θηση</a:t>
                      </a:r>
                      <a:r>
                        <a:rPr lang="el-GR" sz="1200" b="1" dirty="0">
                          <a:solidFill>
                            <a:schemeClr val="tx1"/>
                          </a:solidFill>
                          <a:effectLst/>
                          <a:latin typeface="Calibri" panose="020F0502020204030204" pitchFamily="34" charset="0"/>
                          <a:cs typeface="Calibri" panose="020F0502020204030204" pitchFamily="34" charset="0"/>
                        </a:rPr>
                        <a:t> της Εφαρμογής του Χάρτη Θεμελιωδών Δικαιωμάτων της Ε.Ε.</a:t>
                      </a:r>
                      <a:r>
                        <a:rPr lang="en-US" sz="1200" b="0" dirty="0">
                          <a:solidFill>
                            <a:schemeClr val="tx1"/>
                          </a:solidFill>
                          <a:effectLst/>
                          <a:latin typeface="Calibri" panose="020F0502020204030204" pitchFamily="34" charset="0"/>
                          <a:cs typeface="Calibri" panose="020F0502020204030204" pitchFamily="34" charset="0"/>
                        </a:rPr>
                        <a:t>: </a:t>
                      </a:r>
                      <a:r>
                        <a:rPr lang="el-GR" sz="1200" b="0" dirty="0">
                          <a:solidFill>
                            <a:schemeClr val="tx1"/>
                          </a:solidFill>
                          <a:effectLst/>
                          <a:latin typeface="Calibri" panose="020F0502020204030204" pitchFamily="34" charset="0"/>
                          <a:cs typeface="Calibri" panose="020F0502020204030204" pitchFamily="34" charset="0"/>
                        </a:rPr>
                        <a:t>Ενίσχυση του ρόλου της χώρας μας στην παρακολούθηση του Χάρτη Θεμελιωδών Δικαιωμάτων Ε.Ε.</a:t>
                      </a:r>
                      <a:r>
                        <a:rPr lang="en-US" sz="1200" b="0" dirty="0">
                          <a:solidFill>
                            <a:schemeClr val="tx1"/>
                          </a:solidFill>
                          <a:effectLst/>
                          <a:latin typeface="Calibri" panose="020F0502020204030204" pitchFamily="34" charset="0"/>
                          <a:cs typeface="Calibri" panose="020F0502020204030204" pitchFamily="34" charset="0"/>
                        </a:rPr>
                        <a:t> </a:t>
                      </a:r>
                      <a:r>
                        <a:rPr lang="el-GR" sz="1200" b="0" dirty="0">
                          <a:solidFill>
                            <a:schemeClr val="tx1"/>
                          </a:solidFill>
                          <a:effectLst/>
                          <a:latin typeface="Calibri" panose="020F0502020204030204" pitchFamily="34" charset="0"/>
                          <a:cs typeface="Calibri" panose="020F0502020204030204" pitchFamily="34" charset="0"/>
                        </a:rPr>
                        <a:t>μέσω δημιουργίας </a:t>
                      </a:r>
                      <a:r>
                        <a:rPr lang="en-US" sz="1200" b="0" dirty="0">
                          <a:solidFill>
                            <a:schemeClr val="tx1"/>
                          </a:solidFill>
                          <a:effectLst/>
                          <a:latin typeface="Calibri" panose="020F0502020204030204" pitchFamily="34" charset="0"/>
                          <a:cs typeface="Calibri" panose="020F0502020204030204" pitchFamily="34" charset="0"/>
                        </a:rPr>
                        <a:t>focal point</a:t>
                      </a:r>
                      <a:r>
                        <a:rPr lang="el-GR" sz="1200" b="0" dirty="0">
                          <a:solidFill>
                            <a:schemeClr val="tx1"/>
                          </a:solidFill>
                          <a:effectLst/>
                          <a:latin typeface="Calibri" panose="020F0502020204030204" pitchFamily="34" charset="0"/>
                          <a:cs typeface="Calibri" panose="020F0502020204030204" pitchFamily="34" charset="0"/>
                        </a:rPr>
                        <a:t>/μηχανισμού παρακολούθησης και υιοθέτησης καλών πρακτικών από άλλα Κράτη-Μέλη.</a:t>
                      </a:r>
                    </a:p>
                  </a:txBody>
                  <a:tcPr marR="76200" marT="76200" marB="76200" anchor="ctr">
                    <a:lnL>
                      <a:noFill/>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35881628"/>
                  </a:ext>
                </a:extLst>
              </a:tr>
            </a:tbl>
          </a:graphicData>
        </a:graphic>
      </p:graphicFrame>
      <p:sp>
        <p:nvSpPr>
          <p:cNvPr id="20" name="Title 1">
            <a:extLst>
              <a:ext uri="{FF2B5EF4-FFF2-40B4-BE49-F238E27FC236}">
                <a16:creationId xmlns:a16="http://schemas.microsoft.com/office/drawing/2014/main" id="{07118A50-C00C-44F8-8024-7DDF02C715BC}"/>
              </a:ext>
            </a:extLst>
          </p:cNvPr>
          <p:cNvSpPr>
            <a:spLocks noGrp="1"/>
          </p:cNvSpPr>
          <p:nvPr>
            <p:ph type="title"/>
          </p:nvPr>
        </p:nvSpPr>
        <p:spPr>
          <a:xfrm>
            <a:off x="904875" y="365125"/>
            <a:ext cx="10515600" cy="530225"/>
          </a:xfrm>
        </p:spPr>
        <p:txBody>
          <a:bodyPr>
            <a:noAutofit/>
          </a:bodyPr>
          <a:lstStyle/>
          <a:p>
            <a:pPr>
              <a:spcBef>
                <a:spcPts val="600"/>
              </a:spcBef>
              <a:spcAft>
                <a:spcPts val="600"/>
              </a:spcAft>
            </a:pPr>
            <a:r>
              <a:rPr lang="el-GR" sz="2400" dirty="0"/>
              <a:t>Στόχου </a:t>
            </a:r>
            <a:r>
              <a:rPr lang="en-US" sz="2400" dirty="0"/>
              <a:t>3</a:t>
            </a:r>
            <a:r>
              <a:rPr lang="el-GR" sz="2400" dirty="0"/>
              <a:t>: Βασικά Έργα ανά δράση</a:t>
            </a:r>
            <a:endParaRPr lang="en-US" sz="2400" dirty="0">
              <a:solidFill>
                <a:srgbClr val="FF0000"/>
              </a:solidFill>
            </a:endParaRPr>
          </a:p>
        </p:txBody>
      </p:sp>
      <p:sp>
        <p:nvSpPr>
          <p:cNvPr id="21" name="Right Triangle 20">
            <a:extLst>
              <a:ext uri="{FF2B5EF4-FFF2-40B4-BE49-F238E27FC236}">
                <a16:creationId xmlns:a16="http://schemas.microsoft.com/office/drawing/2014/main" id="{E4B6E856-25C1-401B-9B4A-5AAD72D56D04}"/>
              </a:ext>
            </a:extLst>
          </p:cNvPr>
          <p:cNvSpPr/>
          <p:nvPr/>
        </p:nvSpPr>
        <p:spPr>
          <a:xfrm>
            <a:off x="551791" y="436551"/>
            <a:ext cx="457200" cy="412279"/>
          </a:xfrm>
          <a:prstGeom prst="rtTriangle">
            <a:avLst/>
          </a:prstGeom>
          <a:solidFill>
            <a:srgbClr val="3462A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endParaRPr lang="en-US" sz="1200" i="1" dirty="0">
              <a:solidFill>
                <a:schemeClr val="bg1"/>
              </a:solidFill>
              <a:latin typeface="Calibri" panose="020F0502020204030204" pitchFamily="34" charset="0"/>
              <a:cs typeface="Calibri" panose="020F0502020204030204" pitchFamily="34" charset="0"/>
            </a:endParaRPr>
          </a:p>
        </p:txBody>
      </p:sp>
      <p:grpSp>
        <p:nvGrpSpPr>
          <p:cNvPr id="22" name="17 - Ομάδα">
            <a:extLst>
              <a:ext uri="{FF2B5EF4-FFF2-40B4-BE49-F238E27FC236}">
                <a16:creationId xmlns:a16="http://schemas.microsoft.com/office/drawing/2014/main" id="{AE3B3C20-947C-4E07-AFFD-BFF2B752EB95}"/>
              </a:ext>
            </a:extLst>
          </p:cNvPr>
          <p:cNvGrpSpPr/>
          <p:nvPr/>
        </p:nvGrpSpPr>
        <p:grpSpPr>
          <a:xfrm>
            <a:off x="781051" y="987266"/>
            <a:ext cx="10891401" cy="548225"/>
            <a:chOff x="781050" y="1318675"/>
            <a:chExt cx="10944225" cy="548225"/>
          </a:xfrm>
        </p:grpSpPr>
        <p:sp>
          <p:nvSpPr>
            <p:cNvPr id="23" name="Rectangle 22">
              <a:extLst>
                <a:ext uri="{FF2B5EF4-FFF2-40B4-BE49-F238E27FC236}">
                  <a16:creationId xmlns:a16="http://schemas.microsoft.com/office/drawing/2014/main" id="{ADADD793-EF75-43B7-9F06-E524019A93E9}"/>
                </a:ext>
              </a:extLst>
            </p:cNvPr>
            <p:cNvSpPr/>
            <p:nvPr/>
          </p:nvSpPr>
          <p:spPr>
            <a:xfrm>
              <a:off x="1381125" y="1318675"/>
              <a:ext cx="10344150" cy="548225"/>
            </a:xfrm>
            <a:prstGeom prst="rect">
              <a:avLst/>
            </a:prstGeom>
            <a:solidFill>
              <a:schemeClr val="bg1">
                <a:lumMod val="85000"/>
              </a:schemeClr>
            </a:solidFill>
            <a:ln>
              <a:noFill/>
            </a:ln>
          </p:spPr>
          <p:txBody>
            <a:bodyPr wrap="square" anchor="ctr">
              <a:noAutofit/>
            </a:bodyPr>
            <a:lstStyle/>
            <a:p>
              <a:pPr marL="355600" fontAlgn="base">
                <a:spcAft>
                  <a:spcPts val="600"/>
                </a:spcAft>
              </a:pPr>
              <a:r>
                <a:rPr lang="el-GR" sz="1200" b="1" dirty="0">
                  <a:solidFill>
                    <a:schemeClr val="accent1">
                      <a:lumMod val="50000"/>
                    </a:schemeClr>
                  </a:solidFill>
                </a:rPr>
                <a:t>Προστασία Δικαιωμάτων ευάλωτων ομάδων</a:t>
              </a:r>
            </a:p>
          </p:txBody>
        </p:sp>
        <p:sp>
          <p:nvSpPr>
            <p:cNvPr id="24" name="Rectangle 23">
              <a:extLst>
                <a:ext uri="{FF2B5EF4-FFF2-40B4-BE49-F238E27FC236}">
                  <a16:creationId xmlns:a16="http://schemas.microsoft.com/office/drawing/2014/main" id="{E1E15D66-98C6-4381-A6D6-F2EF2C7DE3D8}"/>
                </a:ext>
              </a:extLst>
            </p:cNvPr>
            <p:cNvSpPr/>
            <p:nvPr/>
          </p:nvSpPr>
          <p:spPr>
            <a:xfrm>
              <a:off x="781050" y="1318675"/>
              <a:ext cx="586539" cy="529175"/>
            </a:xfrm>
            <a:prstGeom prst="rect">
              <a:avLst/>
            </a:prstGeom>
            <a:solidFill>
              <a:srgbClr val="3462AB"/>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ct val="150000"/>
                </a:lnSpc>
              </a:pPr>
              <a:r>
                <a:rPr lang="en-US" sz="1200" b="1" dirty="0">
                  <a:solidFill>
                    <a:schemeClr val="bg1"/>
                  </a:solidFill>
                  <a:latin typeface="Calibri" panose="020F0502020204030204" pitchFamily="34" charset="0"/>
                  <a:cs typeface="Calibri" panose="020F0502020204030204" pitchFamily="34" charset="0"/>
                </a:rPr>
                <a:t>3.1</a:t>
              </a:r>
            </a:p>
          </p:txBody>
        </p:sp>
      </p:grpSp>
    </p:spTree>
    <p:extLst>
      <p:ext uri="{BB962C8B-B14F-4D97-AF65-F5344CB8AC3E}">
        <p14:creationId xmlns:p14="http://schemas.microsoft.com/office/powerpoint/2010/main" val="32134098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7 - Ομάδα"/>
          <p:cNvGrpSpPr/>
          <p:nvPr/>
        </p:nvGrpSpPr>
        <p:grpSpPr>
          <a:xfrm>
            <a:off x="2428875" y="2857500"/>
            <a:ext cx="7439025" cy="581024"/>
            <a:chOff x="2428875" y="2857500"/>
            <a:chExt cx="7439025" cy="581024"/>
          </a:xfrm>
        </p:grpSpPr>
        <p:sp>
          <p:nvSpPr>
            <p:cNvPr id="3" name="Rectangle 2"/>
            <p:cNvSpPr/>
            <p:nvPr/>
          </p:nvSpPr>
          <p:spPr>
            <a:xfrm>
              <a:off x="2428875" y="2857500"/>
              <a:ext cx="666750" cy="571500"/>
            </a:xfrm>
            <a:prstGeom prst="rect">
              <a:avLst/>
            </a:prstGeom>
            <a:solidFill>
              <a:srgbClr val="3462AB"/>
            </a:solidFill>
            <a:ln>
              <a:solidFill>
                <a:srgbClr val="3462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3200" b="1" dirty="0">
                  <a:latin typeface="Calibri" panose="020F0502020204030204" pitchFamily="34" charset="0"/>
                  <a:cs typeface="Calibri" panose="020F0502020204030204" pitchFamily="34" charset="0"/>
                </a:rPr>
                <a:t>1</a:t>
              </a:r>
              <a:endParaRPr lang="en-US" sz="3200" b="1" dirty="0">
                <a:latin typeface="Calibri" panose="020F0502020204030204" pitchFamily="34" charset="0"/>
                <a:cs typeface="Calibri" panose="020F0502020204030204" pitchFamily="34" charset="0"/>
              </a:endParaRPr>
            </a:p>
          </p:txBody>
        </p:sp>
        <p:sp>
          <p:nvSpPr>
            <p:cNvPr id="7" name="TextBox 6"/>
            <p:cNvSpPr txBox="1"/>
            <p:nvPr/>
          </p:nvSpPr>
          <p:spPr>
            <a:xfrm>
              <a:off x="3248023" y="2876549"/>
              <a:ext cx="6619877" cy="561975"/>
            </a:xfrm>
            <a:prstGeom prst="rect">
              <a:avLst/>
            </a:prstGeom>
            <a:noFill/>
          </p:spPr>
          <p:txBody>
            <a:bodyPr wrap="square" rtlCol="0" anchor="ctr">
              <a:noAutofit/>
            </a:bodyPr>
            <a:lstStyle/>
            <a:p>
              <a:r>
                <a:rPr lang="el-GR" b="1" dirty="0">
                  <a:solidFill>
                    <a:srgbClr val="3462AB"/>
                  </a:solidFill>
                  <a:latin typeface="Calibri" panose="020F0502020204030204" pitchFamily="34" charset="0"/>
                  <a:cs typeface="Calibri" panose="020F0502020204030204" pitchFamily="34" charset="0"/>
                </a:rPr>
                <a:t>Ταυτότητα Υπουργείου</a:t>
              </a:r>
              <a:endParaRPr lang="en-US" b="1" dirty="0">
                <a:solidFill>
                  <a:srgbClr val="3462AB"/>
                </a:solidFill>
                <a:latin typeface="Calibri" panose="020F0502020204030204" pitchFamily="34" charset="0"/>
                <a:cs typeface="Calibri" panose="020F0502020204030204" pitchFamily="34" charset="0"/>
              </a:endParaRPr>
            </a:p>
          </p:txBody>
        </p:sp>
      </p:grpSp>
      <p:sp>
        <p:nvSpPr>
          <p:cNvPr id="12" name="Slide Number Placeholder 11"/>
          <p:cNvSpPr>
            <a:spLocks noGrp="1"/>
          </p:cNvSpPr>
          <p:nvPr>
            <p:ph type="sldNum" sz="quarter" idx="12"/>
          </p:nvPr>
        </p:nvSpPr>
        <p:spPr/>
        <p:txBody>
          <a:bodyPr/>
          <a:lstStyle/>
          <a:p>
            <a:fld id="{51543827-C2B0-46E7-89AA-B56A23F9ACD0}" type="slidenum">
              <a:rPr lang="en-US" smtClean="0"/>
              <a:pPr/>
              <a:t>3</a:t>
            </a:fld>
            <a:endParaRPr lang="en-US"/>
          </a:p>
        </p:txBody>
      </p:sp>
    </p:spTree>
    <p:extLst>
      <p:ext uri="{BB962C8B-B14F-4D97-AF65-F5344CB8AC3E}">
        <p14:creationId xmlns:p14="http://schemas.microsoft.com/office/powerpoint/2010/main" val="5473656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460"/>
        <p:cNvGrpSpPr/>
        <p:nvPr/>
      </p:nvGrpSpPr>
      <p:grpSpPr>
        <a:xfrm>
          <a:off x="0" y="0"/>
          <a:ext cx="0" cy="0"/>
          <a:chOff x="0" y="0"/>
          <a:chExt cx="0" cy="0"/>
        </a:xfrm>
      </p:grpSpPr>
      <p:graphicFrame>
        <p:nvGraphicFramePr>
          <p:cNvPr id="10" name="Object 9" hidden="1">
            <a:extLst>
              <a:ext uri="{FF2B5EF4-FFF2-40B4-BE49-F238E27FC236}">
                <a16:creationId xmlns:a16="http://schemas.microsoft.com/office/drawing/2014/main" id="{3F5C2F6F-91BA-43B5-B6A8-64131023B4EE}"/>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592" imgH="591" progId="TCLayout.ActiveDocument.1">
                  <p:embed/>
                </p:oleObj>
              </mc:Choice>
              <mc:Fallback>
                <p:oleObj name="think-cell Slide" r:id="rId5" imgW="592" imgH="591" progId="TCLayout.ActiveDocument.1">
                  <p:embed/>
                  <p:pic>
                    <p:nvPicPr>
                      <p:cNvPr id="10" name="Object 9" hidden="1">
                        <a:extLst>
                          <a:ext uri="{FF2B5EF4-FFF2-40B4-BE49-F238E27FC236}">
                            <a16:creationId xmlns:a16="http://schemas.microsoft.com/office/drawing/2014/main" id="{3F5C2F6F-91BA-43B5-B6A8-64131023B4EE}"/>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11" name="Rectangle 10" hidden="1">
            <a:extLst>
              <a:ext uri="{FF2B5EF4-FFF2-40B4-BE49-F238E27FC236}">
                <a16:creationId xmlns:a16="http://schemas.microsoft.com/office/drawing/2014/main" id="{2FA95E01-9C28-4606-B17E-CF1023D5EC89}"/>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l-GR" sz="2400" b="1" dirty="0">
              <a:latin typeface="Calibri" panose="020F0502020204030204" pitchFamily="34" charset="0"/>
              <a:cs typeface="Calibri" panose="020F0502020204030204" pitchFamily="34" charset="0"/>
              <a:sym typeface="Arial" panose="020B0604020202020204" pitchFamily="34" charset="0"/>
            </a:endParaRPr>
          </a:p>
        </p:txBody>
      </p:sp>
      <p:sp>
        <p:nvSpPr>
          <p:cNvPr id="29" name="Rectangle 28">
            <a:extLst>
              <a:ext uri="{FF2B5EF4-FFF2-40B4-BE49-F238E27FC236}">
                <a16:creationId xmlns:a16="http://schemas.microsoft.com/office/drawing/2014/main" id="{D9233A38-2862-4FDF-B2FB-CCD44F1F5FF4}"/>
              </a:ext>
            </a:extLst>
          </p:cNvPr>
          <p:cNvSpPr/>
          <p:nvPr/>
        </p:nvSpPr>
        <p:spPr>
          <a:xfrm>
            <a:off x="809769" y="958374"/>
            <a:ext cx="11133570" cy="5127150"/>
          </a:xfrm>
          <a:prstGeom prst="rect">
            <a:avLst/>
          </a:prstGeom>
          <a:solidFill>
            <a:schemeClr val="accent1">
              <a:alpha val="2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64" name="Google Shape;464;p6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1E4E79"/>
              </a:buClr>
              <a:buSzPts val="1200"/>
              <a:buFont typeface="Calibri"/>
              <a:buNone/>
            </a:pPr>
            <a:fld id="{00000000-1234-1234-1234-123412341234}" type="slidenum">
              <a:rPr lang="el-GR" sz="1200" b="0" i="0" u="none" strike="noStrike" cap="none">
                <a:solidFill>
                  <a:srgbClr val="1E4E79"/>
                </a:solidFill>
                <a:latin typeface="Calibri"/>
                <a:ea typeface="Calibri"/>
                <a:cs typeface="Calibri"/>
                <a:sym typeface="Calibri"/>
              </a:rPr>
              <a:t>4</a:t>
            </a:fld>
            <a:endParaRPr sz="1200" b="0" i="0" u="none" strike="noStrike" cap="none">
              <a:solidFill>
                <a:srgbClr val="1E4E79"/>
              </a:solidFill>
              <a:latin typeface="Calibri"/>
              <a:ea typeface="Calibri"/>
              <a:cs typeface="Calibri"/>
              <a:sym typeface="Calibri"/>
            </a:endParaRPr>
          </a:p>
        </p:txBody>
      </p:sp>
      <p:sp>
        <p:nvSpPr>
          <p:cNvPr id="14" name="Right Triangle 13">
            <a:extLst>
              <a:ext uri="{FF2B5EF4-FFF2-40B4-BE49-F238E27FC236}">
                <a16:creationId xmlns:a16="http://schemas.microsoft.com/office/drawing/2014/main" id="{EA4A7EFB-312B-43DE-AC9A-76ACFC7D708A}"/>
              </a:ext>
            </a:extLst>
          </p:cNvPr>
          <p:cNvSpPr/>
          <p:nvPr/>
        </p:nvSpPr>
        <p:spPr>
          <a:xfrm>
            <a:off x="7387371" y="1090124"/>
            <a:ext cx="326457" cy="387403"/>
          </a:xfrm>
          <a:prstGeom prst="rtTriangle">
            <a:avLst/>
          </a:prstGeom>
          <a:solidFill>
            <a:srgbClr val="3462A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50000"/>
              </a:lnSpc>
              <a:spcBef>
                <a:spcPts val="0"/>
              </a:spcBef>
              <a:spcAft>
                <a:spcPts val="0"/>
              </a:spcAft>
              <a:buClrTx/>
              <a:buSzTx/>
              <a:buFontTx/>
              <a:buNone/>
              <a:tabLst/>
              <a:defRPr/>
            </a:pPr>
            <a:endParaRPr kumimoji="0" lang="en-US" sz="1200" b="0" i="1"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endParaRPr>
          </a:p>
        </p:txBody>
      </p:sp>
      <p:sp>
        <p:nvSpPr>
          <p:cNvPr id="15" name="TextBox 14">
            <a:extLst>
              <a:ext uri="{FF2B5EF4-FFF2-40B4-BE49-F238E27FC236}">
                <a16:creationId xmlns:a16="http://schemas.microsoft.com/office/drawing/2014/main" id="{68403A83-9452-47DB-B993-4A81F0CD9D57}"/>
              </a:ext>
            </a:extLst>
          </p:cNvPr>
          <p:cNvSpPr txBox="1"/>
          <p:nvPr/>
        </p:nvSpPr>
        <p:spPr>
          <a:xfrm>
            <a:off x="7677930" y="1169750"/>
            <a:ext cx="3600000" cy="307777"/>
          </a:xfrm>
          <a:prstGeom prst="rect">
            <a:avLst/>
          </a:prstGeom>
          <a:noFill/>
        </p:spPr>
        <p:txBody>
          <a:bodyPr wrap="square" rtlCol="0">
            <a:spAutoFit/>
          </a:bodyPr>
          <a:lstStyle/>
          <a:p>
            <a:r>
              <a:rPr lang="el-GR" sz="1400" i="1" dirty="0"/>
              <a:t>Προσωπικό</a:t>
            </a:r>
          </a:p>
        </p:txBody>
      </p:sp>
      <p:sp>
        <p:nvSpPr>
          <p:cNvPr id="17" name="TextBox 16">
            <a:extLst>
              <a:ext uri="{FF2B5EF4-FFF2-40B4-BE49-F238E27FC236}">
                <a16:creationId xmlns:a16="http://schemas.microsoft.com/office/drawing/2014/main" id="{3F000235-F8D6-44A3-BA54-CA89117A0C88}"/>
              </a:ext>
            </a:extLst>
          </p:cNvPr>
          <p:cNvSpPr txBox="1"/>
          <p:nvPr/>
        </p:nvSpPr>
        <p:spPr>
          <a:xfrm>
            <a:off x="1696746" y="1169750"/>
            <a:ext cx="5413667" cy="307777"/>
          </a:xfrm>
          <a:prstGeom prst="rect">
            <a:avLst/>
          </a:prstGeom>
          <a:noFill/>
        </p:spPr>
        <p:txBody>
          <a:bodyPr wrap="square" rtlCol="0">
            <a:spAutoFit/>
          </a:bodyPr>
          <a:lstStyle/>
          <a:p>
            <a:r>
              <a:rPr lang="el-GR" sz="1400" i="1" dirty="0"/>
              <a:t>Διοικητική δομή Υπουργείου</a:t>
            </a:r>
          </a:p>
        </p:txBody>
      </p:sp>
      <p:sp>
        <p:nvSpPr>
          <p:cNvPr id="22" name="Right Triangle 21">
            <a:extLst>
              <a:ext uri="{FF2B5EF4-FFF2-40B4-BE49-F238E27FC236}">
                <a16:creationId xmlns:a16="http://schemas.microsoft.com/office/drawing/2014/main" id="{2B57DA27-D3F4-4F11-A8E1-495B0D7A3262}"/>
              </a:ext>
            </a:extLst>
          </p:cNvPr>
          <p:cNvSpPr/>
          <p:nvPr/>
        </p:nvSpPr>
        <p:spPr>
          <a:xfrm>
            <a:off x="1438395" y="1090124"/>
            <a:ext cx="326457" cy="387403"/>
          </a:xfrm>
          <a:prstGeom prst="rtTriangle">
            <a:avLst/>
          </a:prstGeom>
          <a:solidFill>
            <a:srgbClr val="3462A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50000"/>
              </a:lnSpc>
              <a:spcBef>
                <a:spcPts val="0"/>
              </a:spcBef>
              <a:spcAft>
                <a:spcPts val="0"/>
              </a:spcAft>
              <a:buClrTx/>
              <a:buSzTx/>
              <a:buFontTx/>
              <a:buNone/>
              <a:tabLst/>
              <a:defRPr/>
            </a:pPr>
            <a:endParaRPr kumimoji="0" lang="en-US" sz="1200" b="0" i="1"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endParaRPr>
          </a:p>
        </p:txBody>
      </p:sp>
      <p:graphicFrame>
        <p:nvGraphicFramePr>
          <p:cNvPr id="24" name="12 - Πίνακας">
            <a:extLst>
              <a:ext uri="{FF2B5EF4-FFF2-40B4-BE49-F238E27FC236}">
                <a16:creationId xmlns:a16="http://schemas.microsoft.com/office/drawing/2014/main" id="{9041CC56-8D3F-4A97-B9DE-4385630B0017}"/>
              </a:ext>
            </a:extLst>
          </p:cNvPr>
          <p:cNvGraphicFramePr>
            <a:graphicFrameLocks noGrp="1"/>
          </p:cNvGraphicFramePr>
          <p:nvPr>
            <p:extLst>
              <p:ext uri="{D42A27DB-BD31-4B8C-83A1-F6EECF244321}">
                <p14:modId xmlns:p14="http://schemas.microsoft.com/office/powerpoint/2010/main" val="1798900642"/>
              </p:ext>
            </p:extLst>
          </p:nvPr>
        </p:nvGraphicFramePr>
        <p:xfrm>
          <a:off x="1501629" y="1579990"/>
          <a:ext cx="5608784" cy="2743230"/>
        </p:xfrm>
        <a:graphic>
          <a:graphicData uri="http://schemas.openxmlformats.org/drawingml/2006/table">
            <a:tbl>
              <a:tblPr>
                <a:tableStyleId>{5C22544A-7EE6-4342-B048-85BDC9FD1C3A}</a:tableStyleId>
              </a:tblPr>
              <a:tblGrid>
                <a:gridCol w="5608784">
                  <a:extLst>
                    <a:ext uri="{9D8B030D-6E8A-4147-A177-3AD203B41FA5}">
                      <a16:colId xmlns:a16="http://schemas.microsoft.com/office/drawing/2014/main" val="20000"/>
                    </a:ext>
                  </a:extLst>
                </a:gridCol>
              </a:tblGrid>
              <a:tr h="262561">
                <a:tc>
                  <a:txBody>
                    <a:bodyPr/>
                    <a:lstStyle/>
                    <a:p>
                      <a:pPr algn="ctr"/>
                      <a:r>
                        <a:rPr lang="el-GR" sz="1200" b="1" dirty="0">
                          <a:solidFill>
                            <a:schemeClr val="tx1"/>
                          </a:solidFill>
                        </a:rPr>
                        <a:t>Διοικητική</a:t>
                      </a:r>
                      <a:r>
                        <a:rPr lang="el-GR" sz="1200" b="1" baseline="0" dirty="0">
                          <a:solidFill>
                            <a:schemeClr val="tx1"/>
                          </a:solidFill>
                        </a:rPr>
                        <a:t> δομή / Ομαδοποίηση διοικητικών δομών</a:t>
                      </a:r>
                      <a:endParaRPr lang="el-GR" sz="1200" b="1" dirty="0">
                        <a:solidFill>
                          <a:schemeClr val="tx1"/>
                        </a:solidFill>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0"/>
                  </a:ext>
                </a:extLst>
              </a:tr>
              <a:tr h="379660">
                <a:tc>
                  <a:txBody>
                    <a:bodyPr/>
                    <a:lstStyle/>
                    <a:p>
                      <a:pPr marL="0" marR="0" lvl="0" indent="0" algn="just" rtl="0">
                        <a:spcBef>
                          <a:spcPts val="0"/>
                        </a:spcBef>
                        <a:spcAft>
                          <a:spcPts val="0"/>
                        </a:spcAft>
                        <a:buNone/>
                      </a:pPr>
                      <a:r>
                        <a:rPr lang="el-GR" sz="1200" u="none" strike="noStrike" cap="none" dirty="0">
                          <a:solidFill>
                            <a:schemeClr val="dk1"/>
                          </a:solidFill>
                        </a:rPr>
                        <a:t>Υπουργός Δικαιοσύνης, στον οποίο υπάγονται 4</a:t>
                      </a:r>
                      <a:r>
                        <a:rPr lang="en-US" sz="1200" u="none" strike="noStrike" cap="none" dirty="0">
                          <a:solidFill>
                            <a:schemeClr val="dk1"/>
                          </a:solidFill>
                        </a:rPr>
                        <a:t> </a:t>
                      </a:r>
                      <a:r>
                        <a:rPr lang="el-GR" sz="1200" u="none" strike="noStrike" cap="none" dirty="0">
                          <a:solidFill>
                            <a:schemeClr val="dk1"/>
                          </a:solidFill>
                        </a:rPr>
                        <a:t>δομές:  </a:t>
                      </a:r>
                      <a:endParaRPr dirty="0"/>
                    </a:p>
                    <a:p>
                      <a:pPr marL="171450" marR="0" lvl="0" indent="-171450" algn="just" rtl="0">
                        <a:spcBef>
                          <a:spcPts val="0"/>
                        </a:spcBef>
                        <a:spcAft>
                          <a:spcPts val="0"/>
                        </a:spcAft>
                        <a:buFontTx/>
                        <a:buChar char="-"/>
                      </a:pPr>
                      <a:r>
                        <a:rPr lang="el-GR" sz="1200" u="none" strike="noStrike" cap="none" baseline="0" dirty="0">
                          <a:solidFill>
                            <a:schemeClr val="tx1"/>
                          </a:solidFill>
                        </a:rPr>
                        <a:t>Ειδική Νομική Υπηρεσία</a:t>
                      </a:r>
                      <a:endParaRPr lang="en-US" sz="1200" u="none" strike="sngStrike" cap="none" dirty="0">
                        <a:solidFill>
                          <a:schemeClr val="tx1"/>
                        </a:solidFill>
                      </a:endParaRPr>
                    </a:p>
                    <a:p>
                      <a:pPr marL="171450" marR="0" lvl="0" indent="-171450" algn="just" rtl="0">
                        <a:spcBef>
                          <a:spcPts val="0"/>
                        </a:spcBef>
                        <a:spcAft>
                          <a:spcPts val="0"/>
                        </a:spcAft>
                        <a:buFontTx/>
                        <a:buChar char="-"/>
                      </a:pPr>
                      <a:r>
                        <a:rPr lang="el-GR" sz="1200" u="none" strike="noStrike" cap="none" dirty="0">
                          <a:solidFill>
                            <a:schemeClr val="dk1"/>
                          </a:solidFill>
                        </a:rPr>
                        <a:t>Γραφείο</a:t>
                      </a:r>
                      <a:r>
                        <a:rPr lang="el-GR" sz="1200" u="none" strike="noStrike" cap="none" baseline="0" dirty="0">
                          <a:solidFill>
                            <a:schemeClr val="dk1"/>
                          </a:solidFill>
                        </a:rPr>
                        <a:t> Επικοινωνίας και Ενημέρωσης</a:t>
                      </a:r>
                      <a:endParaRPr lang="en-US" sz="1200" u="none" strike="noStrike" cap="none" dirty="0">
                        <a:solidFill>
                          <a:schemeClr val="dk1"/>
                        </a:solidFill>
                      </a:endParaRPr>
                    </a:p>
                    <a:p>
                      <a:pPr marL="0" marR="0" lvl="0" indent="0" algn="just" rtl="0">
                        <a:spcBef>
                          <a:spcPts val="0"/>
                        </a:spcBef>
                        <a:spcAft>
                          <a:spcPts val="0"/>
                        </a:spcAft>
                        <a:buNone/>
                      </a:pPr>
                      <a:r>
                        <a:rPr lang="en-US" sz="1200" u="none" strike="noStrike" cap="none" dirty="0">
                          <a:solidFill>
                            <a:schemeClr val="dk1"/>
                          </a:solidFill>
                        </a:rPr>
                        <a:t>-</a:t>
                      </a:r>
                      <a:r>
                        <a:rPr lang="el-GR" sz="1200" u="none" strike="noStrike" cap="none" dirty="0">
                          <a:solidFill>
                            <a:schemeClr val="dk1"/>
                          </a:solidFill>
                        </a:rPr>
                        <a:t>    Μονάδα Εσωτερικού Ελέγχου </a:t>
                      </a:r>
                      <a:endParaRPr lang="en-US" sz="1200" u="none" strike="noStrike" cap="none" dirty="0">
                        <a:solidFill>
                          <a:schemeClr val="dk1"/>
                        </a:solidFill>
                      </a:endParaRPr>
                    </a:p>
                    <a:p>
                      <a:pPr marL="0" marR="0" lvl="0" indent="0" algn="just" rtl="0">
                        <a:spcBef>
                          <a:spcPts val="0"/>
                        </a:spcBef>
                        <a:spcAft>
                          <a:spcPts val="0"/>
                        </a:spcAft>
                        <a:buNone/>
                      </a:pPr>
                      <a:r>
                        <a:rPr lang="en-US" sz="1200" u="none" strike="noStrike" cap="none" dirty="0">
                          <a:solidFill>
                            <a:schemeClr val="dk1"/>
                          </a:solidFill>
                        </a:rPr>
                        <a:t>-</a:t>
                      </a:r>
                      <a:r>
                        <a:rPr lang="el-GR" sz="1200" u="none" strike="noStrike" cap="none" dirty="0">
                          <a:solidFill>
                            <a:schemeClr val="dk1"/>
                          </a:solidFill>
                        </a:rPr>
                        <a:t>    Γραφείο Συλλογής και</a:t>
                      </a:r>
                      <a:r>
                        <a:rPr lang="el-GR" sz="1200" u="none" strike="noStrike" cap="none" baseline="0" dirty="0">
                          <a:solidFill>
                            <a:schemeClr val="dk1"/>
                          </a:solidFill>
                        </a:rPr>
                        <a:t> Επεξεργασίας </a:t>
                      </a:r>
                      <a:r>
                        <a:rPr lang="el-GR" sz="1200" u="none" strike="noStrike" cap="none" dirty="0">
                          <a:solidFill>
                            <a:schemeClr val="dk1"/>
                          </a:solidFill>
                        </a:rPr>
                        <a:t>Στατιστικών Δικαστικών</a:t>
                      </a:r>
                      <a:r>
                        <a:rPr lang="el-GR" sz="1200" u="none" strike="noStrike" cap="none" baseline="0" dirty="0">
                          <a:solidFill>
                            <a:schemeClr val="dk1"/>
                          </a:solidFill>
                        </a:rPr>
                        <a:t> </a:t>
                      </a:r>
                      <a:r>
                        <a:rPr lang="el-GR" sz="1200" u="none" strike="noStrike" cap="none" dirty="0">
                          <a:solidFill>
                            <a:schemeClr val="dk1"/>
                          </a:solidFill>
                        </a:rPr>
                        <a:t>Στοιχείων (</a:t>
                      </a:r>
                      <a:r>
                        <a:rPr lang="el-GR" sz="1200" u="none" strike="noStrike" cap="none" dirty="0" err="1">
                          <a:solidFill>
                            <a:schemeClr val="dk1"/>
                          </a:solidFill>
                        </a:rPr>
                        <a:t>JustStat</a:t>
                      </a:r>
                      <a:r>
                        <a:rPr lang="el-GR" sz="1200" u="none" strike="noStrike" cap="none" dirty="0">
                          <a:solidFill>
                            <a:schemeClr val="dk1"/>
                          </a:solidFill>
                        </a:rPr>
                        <a:t>)</a:t>
                      </a:r>
                      <a:endParaRPr dirty="0"/>
                    </a:p>
                  </a:txBody>
                  <a:tcPr marL="91450" marR="91450" marT="45725" marB="45725"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1"/>
                  </a:ext>
                </a:extLst>
              </a:tr>
              <a:tr h="354943">
                <a:tc>
                  <a:txBody>
                    <a:bodyPr/>
                    <a:lstStyle/>
                    <a:p>
                      <a:pPr marL="0" marR="0" lvl="0" indent="0" algn="just" rtl="0">
                        <a:spcBef>
                          <a:spcPts val="0"/>
                        </a:spcBef>
                        <a:spcAft>
                          <a:spcPts val="0"/>
                        </a:spcAft>
                        <a:buNone/>
                      </a:pPr>
                      <a:r>
                        <a:rPr lang="el-GR" sz="1200" b="0" u="none" strike="noStrike" cap="none" dirty="0">
                          <a:solidFill>
                            <a:schemeClr val="dk1"/>
                          </a:solidFill>
                        </a:rPr>
                        <a:t>Υπηρεσιακή Γραμματέας, στην οποία υπάγονται: </a:t>
                      </a:r>
                      <a:endParaRPr dirty="0"/>
                    </a:p>
                    <a:p>
                      <a:pPr marL="0" marR="0" lvl="0" indent="0" algn="just" rtl="0">
                        <a:spcBef>
                          <a:spcPts val="0"/>
                        </a:spcBef>
                        <a:spcAft>
                          <a:spcPts val="0"/>
                        </a:spcAft>
                        <a:buNone/>
                      </a:pPr>
                      <a:r>
                        <a:rPr lang="en-US" sz="1200" b="0" u="none" strike="noStrike" cap="none" dirty="0">
                          <a:solidFill>
                            <a:schemeClr val="dk1"/>
                          </a:solidFill>
                        </a:rPr>
                        <a:t>- </a:t>
                      </a:r>
                      <a:r>
                        <a:rPr lang="el-GR" sz="1200" b="0" u="none" strike="noStrike" cap="none" dirty="0">
                          <a:solidFill>
                            <a:schemeClr val="dk1"/>
                          </a:solidFill>
                        </a:rPr>
                        <a:t>Γενική Διεύθυνση Οικονομικών και Διοικητικών Υπηρεσιών (Β΄) - Υπηρεσία  Συντονισμού - </a:t>
                      </a:r>
                      <a:r>
                        <a:rPr lang="el-GR" sz="1200" b="0" u="none" strike="noStrike" cap="none" dirty="0">
                          <a:solidFill>
                            <a:schemeClr val="tx1"/>
                          </a:solidFill>
                        </a:rPr>
                        <a:t>ΠΑΜ</a:t>
                      </a:r>
                      <a:r>
                        <a:rPr lang="el-GR" sz="1200" b="0" u="none" strike="noStrike" cap="none" baseline="0" dirty="0">
                          <a:solidFill>
                            <a:schemeClr val="dk1"/>
                          </a:solidFill>
                        </a:rPr>
                        <a:t> - </a:t>
                      </a:r>
                      <a:r>
                        <a:rPr lang="el-GR" sz="1200" b="0" u="none" strike="noStrike" cap="none" dirty="0">
                          <a:solidFill>
                            <a:schemeClr val="dk1"/>
                          </a:solidFill>
                        </a:rPr>
                        <a:t>ΠΣΕΑ- Διεύθυνση</a:t>
                      </a:r>
                      <a:r>
                        <a:rPr lang="el-GR" sz="1200" b="0" u="none" strike="noStrike" cap="none" baseline="0" dirty="0">
                          <a:solidFill>
                            <a:schemeClr val="dk1"/>
                          </a:solidFill>
                        </a:rPr>
                        <a:t> Τεχνικών Υπηρεσιών- Διεύθυνση Ηλεκτρονικής Διακυβέρνησης –Αυτοτελές Τμήμα Ευρωπαϊκών και Διεθνών Σχέσεων </a:t>
                      </a:r>
                      <a:endParaRPr sz="1200" u="none" strike="noStrike" cap="none" dirty="0">
                        <a:solidFill>
                          <a:srgbClr val="FF0000"/>
                        </a:solidFill>
                      </a:endParaRPr>
                    </a:p>
                  </a:txBody>
                  <a:tcPr marL="91450" marR="91450" marT="45725" marB="45725"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2"/>
                  </a:ext>
                </a:extLst>
              </a:tr>
              <a:tr h="354943">
                <a:tc>
                  <a:txBody>
                    <a:bodyPr/>
                    <a:lstStyle/>
                    <a:p>
                      <a:pPr marL="0" marR="0" lvl="0" indent="0" algn="l" rtl="0">
                        <a:lnSpc>
                          <a:spcPct val="100000"/>
                        </a:lnSpc>
                        <a:spcBef>
                          <a:spcPts val="0"/>
                        </a:spcBef>
                        <a:spcAft>
                          <a:spcPts val="0"/>
                        </a:spcAft>
                        <a:buClr>
                          <a:schemeClr val="dk1"/>
                        </a:buClr>
                        <a:buSzPts val="1200"/>
                        <a:buFont typeface="Calibri"/>
                        <a:buNone/>
                      </a:pPr>
                      <a:r>
                        <a:rPr lang="el-GR" sz="1200" u="none" strike="noStrike" cap="none" dirty="0">
                          <a:solidFill>
                            <a:schemeClr val="dk1"/>
                          </a:solidFill>
                        </a:rPr>
                        <a:t>Γενική Γραμματεία Δικαιοσύνης  και Ανθρωπίνων Δικαιωμάτων, στην οποία υπάγεται η Γενική Διεύθυνση Δικαιοσύνης (Α΄) και</a:t>
                      </a:r>
                      <a:r>
                        <a:rPr lang="el-GR" sz="1200" u="none" strike="noStrike" cap="none" baseline="0" dirty="0">
                          <a:solidFill>
                            <a:schemeClr val="dk1"/>
                          </a:solidFill>
                        </a:rPr>
                        <a:t> η Γενική Διεύθυνση Ειδικών Νομικών Ζητημάτων και Ανθρωπίνων Δικαιωμάτων (Γ΄) </a:t>
                      </a:r>
                      <a:endParaRPr sz="1200" u="none" strike="noStrike" cap="none" dirty="0">
                        <a:solidFill>
                          <a:schemeClr val="dk1"/>
                        </a:solidFill>
                      </a:endParaRPr>
                    </a:p>
                  </a:txBody>
                  <a:tcPr marL="91450" marR="91450" marT="45725" marB="45725"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3"/>
                  </a:ext>
                </a:extLst>
              </a:tr>
            </a:tbl>
          </a:graphicData>
        </a:graphic>
      </p:graphicFrame>
      <p:graphicFrame>
        <p:nvGraphicFramePr>
          <p:cNvPr id="25" name="12 - Πίνακας">
            <a:extLst>
              <a:ext uri="{FF2B5EF4-FFF2-40B4-BE49-F238E27FC236}">
                <a16:creationId xmlns:a16="http://schemas.microsoft.com/office/drawing/2014/main" id="{105B2DFC-E13C-4FDA-BA7B-6E941CFBE242}"/>
              </a:ext>
            </a:extLst>
          </p:cNvPr>
          <p:cNvGraphicFramePr>
            <a:graphicFrameLocks noGrp="1"/>
          </p:cNvGraphicFramePr>
          <p:nvPr>
            <p:extLst>
              <p:ext uri="{D42A27DB-BD31-4B8C-83A1-F6EECF244321}">
                <p14:modId xmlns:p14="http://schemas.microsoft.com/office/powerpoint/2010/main" val="3624655003"/>
              </p:ext>
            </p:extLst>
          </p:nvPr>
        </p:nvGraphicFramePr>
        <p:xfrm>
          <a:off x="7854681" y="1579990"/>
          <a:ext cx="3681416" cy="1429509"/>
        </p:xfrm>
        <a:graphic>
          <a:graphicData uri="http://schemas.openxmlformats.org/drawingml/2006/table">
            <a:tbl>
              <a:tblPr>
                <a:tableStyleId>{5C22544A-7EE6-4342-B048-85BDC9FD1C3A}</a:tableStyleId>
              </a:tblPr>
              <a:tblGrid>
                <a:gridCol w="3681416">
                  <a:extLst>
                    <a:ext uri="{9D8B030D-6E8A-4147-A177-3AD203B41FA5}">
                      <a16:colId xmlns:a16="http://schemas.microsoft.com/office/drawing/2014/main" val="20000"/>
                    </a:ext>
                  </a:extLst>
                </a:gridCol>
              </a:tblGrid>
              <a:tr h="266526">
                <a:tc>
                  <a:txBody>
                    <a:bodyPr/>
                    <a:lstStyle/>
                    <a:p>
                      <a:pPr algn="ctr"/>
                      <a:r>
                        <a:rPr lang="el-GR" sz="1200" b="1" dirty="0">
                          <a:solidFill>
                            <a:schemeClr val="tx1"/>
                          </a:solidFill>
                        </a:rPr>
                        <a:t>Σύνολο</a:t>
                      </a:r>
                      <a:r>
                        <a:rPr lang="el-GR" sz="1200" b="1" baseline="0" dirty="0">
                          <a:solidFill>
                            <a:schemeClr val="tx1"/>
                          </a:solidFill>
                        </a:rPr>
                        <a:t> τακτικού </a:t>
                      </a:r>
                      <a:r>
                        <a:rPr lang="el-GR" sz="1200" b="1" dirty="0">
                          <a:solidFill>
                            <a:schemeClr val="tx1"/>
                          </a:solidFill>
                        </a:rPr>
                        <a:t>προσωπικού Υπουργείου &amp; ΝΠΔΔ </a:t>
                      </a:r>
                      <a:r>
                        <a:rPr lang="el-GR" sz="800" b="0" dirty="0">
                          <a:solidFill>
                            <a:schemeClr val="tx1"/>
                          </a:solidFill>
                        </a:rPr>
                        <a:t>(βάσει Απογραφής Δεκ. 2020)</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0"/>
                  </a:ext>
                </a:extLst>
              </a:tr>
              <a:tr h="1033269">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l-GR" sz="1200" u="none" strike="noStrike" cap="none" dirty="0">
                          <a:solidFill>
                            <a:schemeClr val="dk1"/>
                          </a:solidFill>
                        </a:rPr>
                        <a:t>Υπουργείο : 11.938</a:t>
                      </a:r>
                      <a:endParaRPr lang="el-GR" sz="1200" dirty="0"/>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1"/>
                  </a:ext>
                </a:extLst>
              </a:tr>
            </a:tbl>
          </a:graphicData>
        </a:graphic>
      </p:graphicFrame>
      <p:graphicFrame>
        <p:nvGraphicFramePr>
          <p:cNvPr id="16" name="12 - Πίνακας">
            <a:extLst>
              <a:ext uri="{FF2B5EF4-FFF2-40B4-BE49-F238E27FC236}">
                <a16:creationId xmlns:a16="http://schemas.microsoft.com/office/drawing/2014/main" id="{AF5DD8A9-5BE2-4C40-B3E8-EFF1C5C5C068}"/>
              </a:ext>
            </a:extLst>
          </p:cNvPr>
          <p:cNvGraphicFramePr>
            <a:graphicFrameLocks noGrp="1"/>
          </p:cNvGraphicFramePr>
          <p:nvPr>
            <p:extLst>
              <p:ext uri="{D42A27DB-BD31-4B8C-83A1-F6EECF244321}">
                <p14:modId xmlns:p14="http://schemas.microsoft.com/office/powerpoint/2010/main" val="2928136387"/>
              </p:ext>
            </p:extLst>
          </p:nvPr>
        </p:nvGraphicFramePr>
        <p:xfrm>
          <a:off x="7854681" y="4005224"/>
          <a:ext cx="3681416" cy="914400"/>
        </p:xfrm>
        <a:graphic>
          <a:graphicData uri="http://schemas.openxmlformats.org/drawingml/2006/table">
            <a:tbl>
              <a:tblPr>
                <a:tableStyleId>{5C22544A-7EE6-4342-B048-85BDC9FD1C3A}</a:tableStyleId>
              </a:tblPr>
              <a:tblGrid>
                <a:gridCol w="3681416">
                  <a:extLst>
                    <a:ext uri="{9D8B030D-6E8A-4147-A177-3AD203B41FA5}">
                      <a16:colId xmlns:a16="http://schemas.microsoft.com/office/drawing/2014/main" val="20000"/>
                    </a:ext>
                  </a:extLst>
                </a:gridCol>
              </a:tblGrid>
              <a:tr h="4572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l-GR" sz="1200" b="1" dirty="0">
                          <a:solidFill>
                            <a:schemeClr val="tx1"/>
                          </a:solidFill>
                        </a:rPr>
                        <a:t>Ταμειακό σύνολο (σε χιλ. €)</a:t>
                      </a:r>
                      <a:endParaRPr lang="el-GR" sz="1000" b="0" i="1" dirty="0">
                        <a:solidFill>
                          <a:schemeClr val="tx1"/>
                        </a:solidFill>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0"/>
                  </a:ext>
                </a:extLst>
              </a:tr>
              <a:tr h="457200">
                <a:tc>
                  <a:txBody>
                    <a:bodyPr/>
                    <a:lstStyle/>
                    <a:p>
                      <a:pPr algn="ctr"/>
                      <a:r>
                        <a:rPr lang="el-GR" sz="1200" strike="noStrike" dirty="0">
                          <a:solidFill>
                            <a:schemeClr val="tx1"/>
                          </a:solidFill>
                        </a:rPr>
                        <a:t>533</a:t>
                      </a:r>
                      <a:r>
                        <a:rPr lang="en-US" sz="1200" strike="noStrike" dirty="0">
                          <a:solidFill>
                            <a:schemeClr val="tx1"/>
                          </a:solidFill>
                        </a:rPr>
                        <a:t>.</a:t>
                      </a:r>
                      <a:r>
                        <a:rPr lang="el-GR" sz="1200" strike="noStrike" dirty="0">
                          <a:solidFill>
                            <a:schemeClr val="tx1"/>
                          </a:solidFill>
                        </a:rPr>
                        <a:t>000</a:t>
                      </a:r>
                      <a:r>
                        <a:rPr lang="en-US" sz="1200" strike="noStrike" dirty="0">
                          <a:solidFill>
                            <a:schemeClr val="tx1"/>
                          </a:solidFill>
                        </a:rPr>
                        <a:t>,00</a:t>
                      </a:r>
                      <a:r>
                        <a:rPr lang="el-GR" sz="1200" strike="noStrike" dirty="0">
                          <a:solidFill>
                            <a:schemeClr val="tx1"/>
                          </a:solidFill>
                        </a:rPr>
                        <a:t> </a:t>
                      </a:r>
                      <a:r>
                        <a:rPr lang="el-GR" sz="1200" dirty="0">
                          <a:solidFill>
                            <a:schemeClr val="tx1"/>
                          </a:solidFill>
                        </a:rPr>
                        <a:t>€</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1"/>
                  </a:ext>
                </a:extLst>
              </a:tr>
            </a:tbl>
          </a:graphicData>
        </a:graphic>
      </p:graphicFrame>
      <p:sp>
        <p:nvSpPr>
          <p:cNvPr id="18" name="Right Triangle 17">
            <a:extLst>
              <a:ext uri="{FF2B5EF4-FFF2-40B4-BE49-F238E27FC236}">
                <a16:creationId xmlns:a16="http://schemas.microsoft.com/office/drawing/2014/main" id="{95369620-5F19-4DFE-A579-9BC185F3E93D}"/>
              </a:ext>
            </a:extLst>
          </p:cNvPr>
          <p:cNvSpPr/>
          <p:nvPr/>
        </p:nvSpPr>
        <p:spPr>
          <a:xfrm>
            <a:off x="7387371" y="3521949"/>
            <a:ext cx="326457" cy="387403"/>
          </a:xfrm>
          <a:prstGeom prst="rtTriangle">
            <a:avLst/>
          </a:prstGeom>
          <a:solidFill>
            <a:srgbClr val="3462A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50000"/>
              </a:lnSpc>
              <a:spcBef>
                <a:spcPts val="0"/>
              </a:spcBef>
              <a:spcAft>
                <a:spcPts val="0"/>
              </a:spcAft>
              <a:buClrTx/>
              <a:buSzTx/>
              <a:buFontTx/>
              <a:buNone/>
              <a:tabLst/>
              <a:defRPr/>
            </a:pPr>
            <a:endParaRPr kumimoji="0" lang="en-US" sz="1200" b="0" i="1"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endParaRPr>
          </a:p>
        </p:txBody>
      </p:sp>
      <p:sp>
        <p:nvSpPr>
          <p:cNvPr id="20" name="TextBox 19">
            <a:extLst>
              <a:ext uri="{FF2B5EF4-FFF2-40B4-BE49-F238E27FC236}">
                <a16:creationId xmlns:a16="http://schemas.microsoft.com/office/drawing/2014/main" id="{1EAA0C05-0012-477F-AB30-A332D65E6BFA}"/>
              </a:ext>
            </a:extLst>
          </p:cNvPr>
          <p:cNvSpPr txBox="1"/>
          <p:nvPr/>
        </p:nvSpPr>
        <p:spPr>
          <a:xfrm>
            <a:off x="7677929" y="3601575"/>
            <a:ext cx="3858167" cy="307777"/>
          </a:xfrm>
          <a:prstGeom prst="rect">
            <a:avLst/>
          </a:prstGeom>
          <a:noFill/>
        </p:spPr>
        <p:txBody>
          <a:bodyPr wrap="square" rtlCol="0">
            <a:spAutoFit/>
          </a:bodyPr>
          <a:lstStyle/>
          <a:p>
            <a:r>
              <a:rPr lang="el-GR" sz="1400" i="1" dirty="0"/>
              <a:t>Στοιχεία προϋπολογισμού</a:t>
            </a:r>
            <a:r>
              <a:rPr lang="en-US" sz="1400" i="1" dirty="0"/>
              <a:t> (</a:t>
            </a:r>
            <a:r>
              <a:rPr lang="el-GR" sz="1400" i="1" dirty="0"/>
              <a:t>για το έτος </a:t>
            </a:r>
            <a:r>
              <a:rPr lang="en-US" sz="1400" i="1" dirty="0"/>
              <a:t>2021)</a:t>
            </a:r>
            <a:endParaRPr lang="el-GR" sz="1400" i="1" dirty="0"/>
          </a:p>
        </p:txBody>
      </p:sp>
      <p:sp>
        <p:nvSpPr>
          <p:cNvPr id="26" name="Title 1">
            <a:extLst>
              <a:ext uri="{FF2B5EF4-FFF2-40B4-BE49-F238E27FC236}">
                <a16:creationId xmlns:a16="http://schemas.microsoft.com/office/drawing/2014/main" id="{070C374B-71FC-4096-B53D-7C1E511D7452}"/>
              </a:ext>
            </a:extLst>
          </p:cNvPr>
          <p:cNvSpPr>
            <a:spLocks noGrp="1"/>
          </p:cNvSpPr>
          <p:nvPr>
            <p:ph type="title"/>
          </p:nvPr>
        </p:nvSpPr>
        <p:spPr>
          <a:xfrm>
            <a:off x="838200" y="212725"/>
            <a:ext cx="10515600" cy="739775"/>
          </a:xfrm>
        </p:spPr>
        <p:txBody>
          <a:bodyPr>
            <a:normAutofit/>
          </a:bodyPr>
          <a:lstStyle/>
          <a:p>
            <a:r>
              <a:rPr lang="el-GR" sz="2400" dirty="0"/>
              <a:t>Δομές και Διαθέσιμοι Πόροι</a:t>
            </a:r>
          </a:p>
        </p:txBody>
      </p:sp>
    </p:spTree>
    <p:extLst>
      <p:ext uri="{BB962C8B-B14F-4D97-AF65-F5344CB8AC3E}">
        <p14:creationId xmlns:p14="http://schemas.microsoft.com/office/powerpoint/2010/main" val="12052359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460"/>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2C93B0F1-FA96-4F32-9C62-D69B301CFF69}"/>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592" imgH="591" progId="TCLayout.ActiveDocument.1">
                  <p:embed/>
                </p:oleObj>
              </mc:Choice>
              <mc:Fallback>
                <p:oleObj name="think-cell Slide" r:id="rId5" imgW="592" imgH="591" progId="TCLayout.ActiveDocument.1">
                  <p:embed/>
                  <p:pic>
                    <p:nvPicPr>
                      <p:cNvPr id="4" name="Object 3" hidden="1">
                        <a:extLst>
                          <a:ext uri="{FF2B5EF4-FFF2-40B4-BE49-F238E27FC236}">
                            <a16:creationId xmlns:a16="http://schemas.microsoft.com/office/drawing/2014/main" id="{2C93B0F1-FA96-4F32-9C62-D69B301CFF69}"/>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5" name="Rectangle 4" hidden="1">
            <a:extLst>
              <a:ext uri="{FF2B5EF4-FFF2-40B4-BE49-F238E27FC236}">
                <a16:creationId xmlns:a16="http://schemas.microsoft.com/office/drawing/2014/main" id="{9872BF3A-183B-4F78-ADAA-6E3ADCBF56B8}"/>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l-GR" sz="2400" b="1" dirty="0">
              <a:latin typeface="Calibri" panose="020F0502020204030204" pitchFamily="34" charset="0"/>
              <a:cs typeface="Calibri" panose="020F0502020204030204" pitchFamily="34" charset="0"/>
              <a:sym typeface="Arial" panose="020B0604020202020204" pitchFamily="34" charset="0"/>
            </a:endParaRPr>
          </a:p>
        </p:txBody>
      </p:sp>
      <p:sp>
        <p:nvSpPr>
          <p:cNvPr id="22" name="Rectangle 21">
            <a:extLst>
              <a:ext uri="{FF2B5EF4-FFF2-40B4-BE49-F238E27FC236}">
                <a16:creationId xmlns:a16="http://schemas.microsoft.com/office/drawing/2014/main" id="{D86B40F1-4A7D-4749-B909-91FD739D5B9A}"/>
              </a:ext>
            </a:extLst>
          </p:cNvPr>
          <p:cNvSpPr/>
          <p:nvPr/>
        </p:nvSpPr>
        <p:spPr>
          <a:xfrm>
            <a:off x="792004" y="1024269"/>
            <a:ext cx="11133570" cy="5127150"/>
          </a:xfrm>
          <a:prstGeom prst="rect">
            <a:avLst/>
          </a:prstGeom>
          <a:solidFill>
            <a:schemeClr val="accent1">
              <a:alpha val="2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64" name="Google Shape;464;p6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1E4E79"/>
              </a:buClr>
              <a:buSzPts val="1200"/>
              <a:buFont typeface="Calibri"/>
              <a:buNone/>
            </a:pPr>
            <a:fld id="{00000000-1234-1234-1234-123412341234}" type="slidenum">
              <a:rPr lang="el-GR" sz="1200" b="0" i="0" u="none" strike="noStrike" cap="none">
                <a:solidFill>
                  <a:srgbClr val="1E4E79"/>
                </a:solidFill>
                <a:latin typeface="Calibri"/>
                <a:ea typeface="Calibri"/>
                <a:cs typeface="Calibri"/>
                <a:sym typeface="Calibri"/>
              </a:rPr>
              <a:t>5</a:t>
            </a:fld>
            <a:endParaRPr sz="1200" b="0" i="0" u="none" strike="noStrike" cap="none">
              <a:solidFill>
                <a:srgbClr val="1E4E79"/>
              </a:solidFill>
              <a:latin typeface="Calibri"/>
              <a:ea typeface="Calibri"/>
              <a:cs typeface="Calibri"/>
              <a:sym typeface="Calibri"/>
            </a:endParaRPr>
          </a:p>
        </p:txBody>
      </p:sp>
      <p:graphicFrame>
        <p:nvGraphicFramePr>
          <p:cNvPr id="470" name="Google Shape;470;p64"/>
          <p:cNvGraphicFramePr/>
          <p:nvPr>
            <p:extLst>
              <p:ext uri="{D42A27DB-BD31-4B8C-83A1-F6EECF244321}">
                <p14:modId xmlns:p14="http://schemas.microsoft.com/office/powerpoint/2010/main" val="1230754279"/>
              </p:ext>
            </p:extLst>
          </p:nvPr>
        </p:nvGraphicFramePr>
        <p:xfrm>
          <a:off x="1758430" y="1880073"/>
          <a:ext cx="9029812" cy="2684914"/>
        </p:xfrm>
        <a:graphic>
          <a:graphicData uri="http://schemas.openxmlformats.org/drawingml/2006/table">
            <a:tbl>
              <a:tblPr>
                <a:noFill/>
              </a:tblPr>
              <a:tblGrid>
                <a:gridCol w="9029812">
                  <a:extLst>
                    <a:ext uri="{9D8B030D-6E8A-4147-A177-3AD203B41FA5}">
                      <a16:colId xmlns:a16="http://schemas.microsoft.com/office/drawing/2014/main" val="20000"/>
                    </a:ext>
                  </a:extLst>
                </a:gridCol>
              </a:tblGrid>
              <a:tr h="505319">
                <a:tc>
                  <a:txBody>
                    <a:bodyPr/>
                    <a:lstStyle/>
                    <a:p>
                      <a:pPr marL="0" marR="0" lvl="0" indent="0" algn="ctr" rtl="0">
                        <a:spcBef>
                          <a:spcPts val="0"/>
                        </a:spcBef>
                        <a:spcAft>
                          <a:spcPts val="0"/>
                        </a:spcAft>
                        <a:buNone/>
                      </a:pPr>
                      <a:r>
                        <a:rPr lang="el-GR" sz="1400" b="1" u="none" strike="noStrike" cap="none" dirty="0">
                          <a:solidFill>
                            <a:schemeClr val="dk1"/>
                          </a:solidFill>
                          <a:latin typeface="+mn-lt"/>
                        </a:rPr>
                        <a:t>Εποπτευόμενος φορέας / Ομαδοποίηση εποπτευόμενων φορέων</a:t>
                      </a:r>
                      <a:endParaRPr sz="1400" b="1" u="none" strike="noStrike" cap="none" dirty="0">
                        <a:solidFill>
                          <a:schemeClr val="dk1"/>
                        </a:solidFill>
                        <a:latin typeface="+mn-lt"/>
                      </a:endParaRPr>
                    </a:p>
                  </a:txBody>
                  <a:tcPr marL="91450" marR="91450" marT="45725" marB="45725" anchor="ctr">
                    <a:lnL w="12700" cap="flat" cmpd="sng">
                      <a:solidFill>
                        <a:srgbClr val="7F7F7F"/>
                      </a:solidFill>
                      <a:prstDash val="solid"/>
                      <a:round/>
                      <a:headEnd type="none" w="sm" len="sm"/>
                      <a:tailEnd type="none" w="sm" len="sm"/>
                    </a:lnL>
                    <a:lnR w="12700" cap="flat" cmpd="sng">
                      <a:solidFill>
                        <a:srgbClr val="7F7F7F"/>
                      </a:solidFill>
                      <a:prstDash val="solid"/>
                      <a:round/>
                      <a:headEnd type="none" w="sm" len="sm"/>
                      <a:tailEnd type="none" w="sm" len="sm"/>
                    </a:lnR>
                    <a:lnT w="12700" cap="flat" cmpd="sng">
                      <a:solidFill>
                        <a:srgbClr val="7F7F7F"/>
                      </a:solidFill>
                      <a:prstDash val="solid"/>
                      <a:round/>
                      <a:headEnd type="none" w="sm" len="sm"/>
                      <a:tailEnd type="none" w="sm" len="sm"/>
                    </a:lnT>
                    <a:lnB w="12700" cap="flat" cmpd="sng">
                      <a:solidFill>
                        <a:srgbClr val="7F7F7F"/>
                      </a:solidFill>
                      <a:prstDash val="solid"/>
                      <a:round/>
                      <a:headEnd type="none" w="sm" len="sm"/>
                      <a:tailEnd type="none" w="sm" len="sm"/>
                    </a:lnB>
                    <a:solidFill>
                      <a:srgbClr val="D8D8D8"/>
                    </a:solidFill>
                  </a:tcPr>
                </a:tc>
                <a:extLst>
                  <a:ext uri="{0D108BD9-81ED-4DB2-BD59-A6C34878D82A}">
                    <a16:rowId xmlns:a16="http://schemas.microsoft.com/office/drawing/2014/main" val="10000"/>
                  </a:ext>
                </a:extLst>
              </a:tr>
              <a:tr h="699667">
                <a:tc>
                  <a:txBody>
                    <a:bodyPr/>
                    <a:lstStyle/>
                    <a:p>
                      <a:pPr marL="171450" marR="0" lvl="0" indent="-171450" algn="l" rtl="0">
                        <a:spcBef>
                          <a:spcPts val="0"/>
                        </a:spcBef>
                        <a:spcAft>
                          <a:spcPts val="0"/>
                        </a:spcAft>
                        <a:buFont typeface="Calibri" panose="020F0502020204030204" pitchFamily="34" charset="0"/>
                        <a:buChar char="⁻"/>
                      </a:pPr>
                      <a:r>
                        <a:rPr lang="el-GR" sz="1200" u="none" strike="noStrike" cap="none" dirty="0">
                          <a:solidFill>
                            <a:schemeClr val="tx1"/>
                          </a:solidFill>
                          <a:latin typeface="+mn-lt"/>
                        </a:rPr>
                        <a:t>3 </a:t>
                      </a:r>
                      <a:r>
                        <a:rPr lang="el-GR" sz="1200" u="none" strike="noStrike" cap="none" dirty="0">
                          <a:solidFill>
                            <a:schemeClr val="dk1"/>
                          </a:solidFill>
                          <a:latin typeface="+mn-lt"/>
                        </a:rPr>
                        <a:t>Ανώτατα Δικαστήρια (Άρειος</a:t>
                      </a:r>
                      <a:r>
                        <a:rPr lang="el-GR" sz="1200" u="none" strike="noStrike" cap="none" baseline="0" dirty="0">
                          <a:solidFill>
                            <a:schemeClr val="dk1"/>
                          </a:solidFill>
                          <a:latin typeface="+mn-lt"/>
                        </a:rPr>
                        <a:t> Πάγος, Συμβούλιο της Επικρατείας, Ελεγκτικό Συνέδριο) </a:t>
                      </a:r>
                      <a:r>
                        <a:rPr lang="el-GR" sz="1200" u="none" strike="noStrike" cap="none" dirty="0">
                          <a:solidFill>
                            <a:srgbClr val="FF0000"/>
                          </a:solidFill>
                          <a:latin typeface="+mn-lt"/>
                        </a:rPr>
                        <a:t> </a:t>
                      </a:r>
                    </a:p>
                    <a:p>
                      <a:pPr marL="171450" marR="0" lvl="0" indent="-171450" algn="l" rtl="0">
                        <a:spcBef>
                          <a:spcPts val="0"/>
                        </a:spcBef>
                        <a:spcAft>
                          <a:spcPts val="0"/>
                        </a:spcAft>
                        <a:buFont typeface="Calibri" panose="020F0502020204030204" pitchFamily="34" charset="0"/>
                        <a:buChar char="⁻"/>
                      </a:pPr>
                      <a:r>
                        <a:rPr lang="el-GR" sz="1200" u="none" strike="noStrike" cap="none" dirty="0">
                          <a:solidFill>
                            <a:schemeClr val="dk1"/>
                          </a:solidFill>
                          <a:latin typeface="+mn-lt"/>
                        </a:rPr>
                        <a:t>316 Διοικητικά, Ποινικά και Πολιτικά Δικαστήρια</a:t>
                      </a:r>
                    </a:p>
                    <a:p>
                      <a:pPr marL="171450" marR="0" lvl="0" indent="-171450" algn="l" rtl="0">
                        <a:spcBef>
                          <a:spcPts val="0"/>
                        </a:spcBef>
                        <a:spcAft>
                          <a:spcPts val="0"/>
                        </a:spcAft>
                        <a:buFont typeface="Calibri" panose="020F0502020204030204" pitchFamily="34" charset="0"/>
                        <a:buChar char="⁻"/>
                      </a:pPr>
                      <a:r>
                        <a:rPr lang="el-GR" sz="1200" u="none" strike="noStrike" cap="none" dirty="0">
                          <a:solidFill>
                            <a:schemeClr val="dk1"/>
                          </a:solidFill>
                          <a:latin typeface="+mn-lt"/>
                        </a:rPr>
                        <a:t>83 Εισαγγελίες, Ιατροδικαστικές Υπηρεσίες  του Κράτους</a:t>
                      </a:r>
                      <a:endParaRPr sz="1200" dirty="0">
                        <a:latin typeface="+mn-lt"/>
                      </a:endParaRPr>
                    </a:p>
                  </a:txBody>
                  <a:tcPr marL="91450" marR="91450" marT="45725" marB="45725" anchor="ctr">
                    <a:lnL w="12700" cap="flat" cmpd="sng">
                      <a:solidFill>
                        <a:srgbClr val="7F7F7F"/>
                      </a:solidFill>
                      <a:prstDash val="solid"/>
                      <a:round/>
                      <a:headEnd type="none" w="sm" len="sm"/>
                      <a:tailEnd type="none" w="sm" len="sm"/>
                    </a:lnL>
                    <a:lnR w="12700" cap="flat" cmpd="sng">
                      <a:solidFill>
                        <a:srgbClr val="7F7F7F"/>
                      </a:solidFill>
                      <a:prstDash val="solid"/>
                      <a:round/>
                      <a:headEnd type="none" w="sm" len="sm"/>
                      <a:tailEnd type="none" w="sm" len="sm"/>
                    </a:lnR>
                    <a:lnT w="12700" cap="flat" cmpd="sng">
                      <a:solidFill>
                        <a:srgbClr val="7F7F7F"/>
                      </a:solidFill>
                      <a:prstDash val="solid"/>
                      <a:round/>
                      <a:headEnd type="none" w="sm" len="sm"/>
                      <a:tailEnd type="none" w="sm" len="sm"/>
                    </a:lnT>
                    <a:lnB w="12700" cap="flat" cmpd="sng">
                      <a:solidFill>
                        <a:srgbClr val="7F7F7F"/>
                      </a:solidFill>
                      <a:prstDash val="solid"/>
                      <a:round/>
                      <a:headEnd type="none" w="sm" len="sm"/>
                      <a:tailEnd type="none" w="sm" len="sm"/>
                    </a:lnB>
                    <a:solidFill>
                      <a:srgbClr val="D8D8D8"/>
                    </a:solidFill>
                  </a:tcPr>
                </a:tc>
                <a:extLst>
                  <a:ext uri="{0D108BD9-81ED-4DB2-BD59-A6C34878D82A}">
                    <a16:rowId xmlns:a16="http://schemas.microsoft.com/office/drawing/2014/main" val="10001"/>
                  </a:ext>
                </a:extLst>
              </a:tr>
              <a:tr h="369982">
                <a:tc>
                  <a:txBody>
                    <a:bodyPr/>
                    <a:lstStyle/>
                    <a:p>
                      <a:pPr marL="0" marR="0" lvl="0" indent="0" algn="l" rtl="0">
                        <a:spcBef>
                          <a:spcPts val="0"/>
                        </a:spcBef>
                        <a:spcAft>
                          <a:spcPts val="0"/>
                        </a:spcAft>
                        <a:buNone/>
                      </a:pPr>
                      <a:r>
                        <a:rPr lang="el-GR" sz="1200" u="none" strike="noStrike" cap="none" dirty="0">
                          <a:solidFill>
                            <a:schemeClr val="dk1"/>
                          </a:solidFill>
                          <a:latin typeface="+mn-lt"/>
                        </a:rPr>
                        <a:t>Ταμείο Χρηματοδότησης Δικαστικών Κτιρίων (ΤΑΧΔΙΚ)  - ΝΠΔΔ</a:t>
                      </a:r>
                      <a:endParaRPr sz="1200" dirty="0">
                        <a:latin typeface="+mn-lt"/>
                      </a:endParaRPr>
                    </a:p>
                  </a:txBody>
                  <a:tcPr marL="91450" marR="91450" marT="45725" marB="45725" anchor="ctr">
                    <a:lnL w="12700" cap="flat" cmpd="sng">
                      <a:solidFill>
                        <a:srgbClr val="7F7F7F"/>
                      </a:solidFill>
                      <a:prstDash val="solid"/>
                      <a:round/>
                      <a:headEnd type="none" w="sm" len="sm"/>
                      <a:tailEnd type="none" w="sm" len="sm"/>
                    </a:lnL>
                    <a:lnR w="12700" cap="flat" cmpd="sng">
                      <a:solidFill>
                        <a:srgbClr val="7F7F7F"/>
                      </a:solidFill>
                      <a:prstDash val="solid"/>
                      <a:round/>
                      <a:headEnd type="none" w="sm" len="sm"/>
                      <a:tailEnd type="none" w="sm" len="sm"/>
                    </a:lnR>
                    <a:lnT w="12700" cap="flat" cmpd="sng">
                      <a:solidFill>
                        <a:srgbClr val="7F7F7F"/>
                      </a:solidFill>
                      <a:prstDash val="solid"/>
                      <a:round/>
                      <a:headEnd type="none" w="sm" len="sm"/>
                      <a:tailEnd type="none" w="sm" len="sm"/>
                    </a:lnT>
                    <a:lnB w="12700" cap="flat" cmpd="sng">
                      <a:solidFill>
                        <a:srgbClr val="7F7F7F"/>
                      </a:solidFill>
                      <a:prstDash val="solid"/>
                      <a:round/>
                      <a:headEnd type="none" w="sm" len="sm"/>
                      <a:tailEnd type="none" w="sm" len="sm"/>
                    </a:lnB>
                    <a:solidFill>
                      <a:srgbClr val="D8D8D8"/>
                    </a:solidFill>
                  </a:tcPr>
                </a:tc>
                <a:extLst>
                  <a:ext uri="{0D108BD9-81ED-4DB2-BD59-A6C34878D82A}">
                    <a16:rowId xmlns:a16="http://schemas.microsoft.com/office/drawing/2014/main" val="10002"/>
                  </a:ext>
                </a:extLst>
              </a:tr>
              <a:tr h="369982">
                <a:tc>
                  <a:txBody>
                    <a:bodyPr/>
                    <a:lstStyle/>
                    <a:p>
                      <a:pPr marL="0" lvl="0" indent="0" algn="l" rtl="0">
                        <a:spcBef>
                          <a:spcPts val="0"/>
                        </a:spcBef>
                        <a:spcAft>
                          <a:spcPts val="0"/>
                        </a:spcAft>
                        <a:buNone/>
                      </a:pPr>
                      <a:r>
                        <a:rPr lang="el-GR" sz="1200" dirty="0">
                          <a:latin typeface="+mn-lt"/>
                        </a:rPr>
                        <a:t>Εταιρείες Προστασίας Ανηλίκων - </a:t>
                      </a:r>
                      <a:r>
                        <a:rPr lang="el-GR" sz="1200" u="none" strike="noStrike" cap="none" dirty="0">
                          <a:solidFill>
                            <a:schemeClr val="dk1"/>
                          </a:solidFill>
                          <a:latin typeface="+mn-lt"/>
                        </a:rPr>
                        <a:t>ΝΠΔΔ</a:t>
                      </a:r>
                      <a:r>
                        <a:rPr lang="el-GR" sz="1200" dirty="0">
                          <a:latin typeface="+mn-lt"/>
                        </a:rPr>
                        <a:t> </a:t>
                      </a:r>
                      <a:endParaRPr sz="1200" dirty="0">
                        <a:latin typeface="+mn-lt"/>
                      </a:endParaRPr>
                    </a:p>
                  </a:txBody>
                  <a:tcPr marL="91450" marR="91450" marT="45725" marB="45725" anchor="ctr">
                    <a:lnL w="12700" cap="flat" cmpd="sng">
                      <a:solidFill>
                        <a:srgbClr val="7F7F7F"/>
                      </a:solidFill>
                      <a:prstDash val="solid"/>
                      <a:round/>
                      <a:headEnd type="none" w="sm" len="sm"/>
                      <a:tailEnd type="none" w="sm" len="sm"/>
                    </a:lnL>
                    <a:lnR w="12700" cap="flat" cmpd="sng">
                      <a:solidFill>
                        <a:srgbClr val="7F7F7F"/>
                      </a:solidFill>
                      <a:prstDash val="solid"/>
                      <a:round/>
                      <a:headEnd type="none" w="sm" len="sm"/>
                      <a:tailEnd type="none" w="sm" len="sm"/>
                    </a:lnR>
                    <a:lnT w="12700" cap="flat" cmpd="sng">
                      <a:solidFill>
                        <a:srgbClr val="7F7F7F"/>
                      </a:solidFill>
                      <a:prstDash val="solid"/>
                      <a:round/>
                      <a:headEnd type="none" w="sm" len="sm"/>
                      <a:tailEnd type="none" w="sm" len="sm"/>
                    </a:lnT>
                    <a:lnB w="12700" cap="flat" cmpd="sng">
                      <a:solidFill>
                        <a:srgbClr val="7F7F7F"/>
                      </a:solidFill>
                      <a:prstDash val="solid"/>
                      <a:round/>
                      <a:headEnd type="none" w="sm" len="sm"/>
                      <a:tailEnd type="none" w="sm" len="sm"/>
                    </a:lnB>
                    <a:solidFill>
                      <a:srgbClr val="D8D8D8"/>
                    </a:solidFill>
                  </a:tcPr>
                </a:tc>
                <a:extLst>
                  <a:ext uri="{0D108BD9-81ED-4DB2-BD59-A6C34878D82A}">
                    <a16:rowId xmlns:a16="http://schemas.microsoft.com/office/drawing/2014/main" val="10003"/>
                  </a:ext>
                </a:extLst>
              </a:tr>
              <a:tr h="369982">
                <a:tc>
                  <a:txBody>
                    <a:bodyPr/>
                    <a:lstStyle/>
                    <a:p>
                      <a:pPr marL="0" lvl="0" indent="0" algn="l" rtl="0">
                        <a:spcBef>
                          <a:spcPts val="0"/>
                        </a:spcBef>
                        <a:spcAft>
                          <a:spcPts val="0"/>
                        </a:spcAft>
                        <a:buNone/>
                      </a:pPr>
                      <a:r>
                        <a:rPr lang="el-GR" sz="1200" dirty="0">
                          <a:latin typeface="+mn-lt"/>
                        </a:rPr>
                        <a:t>Ινστιτούτο Αιγαίου </a:t>
                      </a:r>
                      <a:r>
                        <a:rPr lang="el-GR" sz="1200" dirty="0">
                          <a:solidFill>
                            <a:schemeClr val="tx1"/>
                          </a:solidFill>
                          <a:latin typeface="+mn-lt"/>
                        </a:rPr>
                        <a:t>του Δικαίου</a:t>
                      </a:r>
                      <a:r>
                        <a:rPr lang="el-GR" sz="1200" baseline="0" dirty="0">
                          <a:solidFill>
                            <a:schemeClr val="tx1"/>
                          </a:solidFill>
                          <a:latin typeface="+mn-lt"/>
                        </a:rPr>
                        <a:t> της Θάλασσας και του Ναυτικού Δικαίου </a:t>
                      </a:r>
                      <a:r>
                        <a:rPr lang="el-GR" sz="1200" dirty="0">
                          <a:solidFill>
                            <a:schemeClr val="tx1"/>
                          </a:solidFill>
                          <a:latin typeface="+mn-lt"/>
                        </a:rPr>
                        <a:t>και Ελληνικό Ινστιτούτο Διεθνούς κ Αλλοδαπού Δικαίου  </a:t>
                      </a:r>
                      <a:endParaRPr sz="1200" dirty="0">
                        <a:solidFill>
                          <a:schemeClr val="tx1"/>
                        </a:solidFill>
                        <a:latin typeface="+mn-lt"/>
                      </a:endParaRPr>
                    </a:p>
                  </a:txBody>
                  <a:tcPr marL="91450" marR="91450" marT="45725" marB="45725" anchor="ctr">
                    <a:lnL w="12700" cap="flat" cmpd="sng">
                      <a:solidFill>
                        <a:srgbClr val="7F7F7F"/>
                      </a:solidFill>
                      <a:prstDash val="solid"/>
                      <a:round/>
                      <a:headEnd type="none" w="sm" len="sm"/>
                      <a:tailEnd type="none" w="sm" len="sm"/>
                    </a:lnL>
                    <a:lnR w="12700" cap="flat" cmpd="sng">
                      <a:solidFill>
                        <a:srgbClr val="7F7F7F"/>
                      </a:solidFill>
                      <a:prstDash val="solid"/>
                      <a:round/>
                      <a:headEnd type="none" w="sm" len="sm"/>
                      <a:tailEnd type="none" w="sm" len="sm"/>
                    </a:lnR>
                    <a:lnT w="12700" cap="flat" cmpd="sng">
                      <a:solidFill>
                        <a:srgbClr val="7F7F7F"/>
                      </a:solidFill>
                      <a:prstDash val="solid"/>
                      <a:round/>
                      <a:headEnd type="none" w="sm" len="sm"/>
                      <a:tailEnd type="none" w="sm" len="sm"/>
                    </a:lnT>
                    <a:lnB w="12700" cap="flat" cmpd="sng">
                      <a:solidFill>
                        <a:srgbClr val="7F7F7F"/>
                      </a:solidFill>
                      <a:prstDash val="solid"/>
                      <a:round/>
                      <a:headEnd type="none" w="sm" len="sm"/>
                      <a:tailEnd type="none" w="sm" len="sm"/>
                    </a:lnB>
                    <a:solidFill>
                      <a:srgbClr val="D8D8D8"/>
                    </a:solidFill>
                  </a:tcPr>
                </a:tc>
                <a:extLst>
                  <a:ext uri="{0D108BD9-81ED-4DB2-BD59-A6C34878D82A}">
                    <a16:rowId xmlns:a16="http://schemas.microsoft.com/office/drawing/2014/main" val="10004"/>
                  </a:ext>
                </a:extLst>
              </a:tr>
              <a:tr h="369982">
                <a:tc>
                  <a:txBody>
                    <a:bodyPr/>
                    <a:lstStyle/>
                    <a:p>
                      <a:pPr marL="0" lvl="0" indent="0" algn="l" rtl="0">
                        <a:spcBef>
                          <a:spcPts val="0"/>
                        </a:spcBef>
                        <a:spcAft>
                          <a:spcPts val="0"/>
                        </a:spcAft>
                        <a:buNone/>
                      </a:pPr>
                      <a:r>
                        <a:rPr lang="el-GR" sz="1200" dirty="0">
                          <a:latin typeface="+mn-lt"/>
                        </a:rPr>
                        <a:t>Εθνική Σχολή Δικαστών (ΕΣΔΙ)</a:t>
                      </a:r>
                      <a:endParaRPr sz="1200" dirty="0">
                        <a:latin typeface="+mn-lt"/>
                      </a:endParaRPr>
                    </a:p>
                  </a:txBody>
                  <a:tcPr marL="91450" marR="91450" marT="45725" marB="45725" anchor="ctr">
                    <a:lnL w="12700" cap="flat" cmpd="sng">
                      <a:solidFill>
                        <a:srgbClr val="7F7F7F"/>
                      </a:solidFill>
                      <a:prstDash val="solid"/>
                      <a:round/>
                      <a:headEnd type="none" w="sm" len="sm"/>
                      <a:tailEnd type="none" w="sm" len="sm"/>
                    </a:lnL>
                    <a:lnR w="12700" cap="flat" cmpd="sng">
                      <a:solidFill>
                        <a:srgbClr val="7F7F7F"/>
                      </a:solidFill>
                      <a:prstDash val="solid"/>
                      <a:round/>
                      <a:headEnd type="none" w="sm" len="sm"/>
                      <a:tailEnd type="none" w="sm" len="sm"/>
                    </a:lnR>
                    <a:lnT w="12700" cap="flat" cmpd="sng">
                      <a:solidFill>
                        <a:srgbClr val="7F7F7F"/>
                      </a:solidFill>
                      <a:prstDash val="solid"/>
                      <a:round/>
                      <a:headEnd type="none" w="sm" len="sm"/>
                      <a:tailEnd type="none" w="sm" len="sm"/>
                    </a:lnT>
                    <a:lnB w="12700" cap="flat" cmpd="sng">
                      <a:solidFill>
                        <a:srgbClr val="7F7F7F"/>
                      </a:solidFill>
                      <a:prstDash val="solid"/>
                      <a:round/>
                      <a:headEnd type="none" w="sm" len="sm"/>
                      <a:tailEnd type="none" w="sm" len="sm"/>
                    </a:lnB>
                    <a:solidFill>
                      <a:srgbClr val="D8D8D8"/>
                    </a:solidFill>
                  </a:tcPr>
                </a:tc>
                <a:extLst>
                  <a:ext uri="{0D108BD9-81ED-4DB2-BD59-A6C34878D82A}">
                    <a16:rowId xmlns:a16="http://schemas.microsoft.com/office/drawing/2014/main" val="10005"/>
                  </a:ext>
                </a:extLst>
              </a:tr>
            </a:tbl>
          </a:graphicData>
        </a:graphic>
      </p:graphicFrame>
      <p:sp>
        <p:nvSpPr>
          <p:cNvPr id="23" name="TextBox 22">
            <a:extLst>
              <a:ext uri="{FF2B5EF4-FFF2-40B4-BE49-F238E27FC236}">
                <a16:creationId xmlns:a16="http://schemas.microsoft.com/office/drawing/2014/main" id="{1A6B35C0-B06E-45EB-AB02-5FCFD519C067}"/>
              </a:ext>
            </a:extLst>
          </p:cNvPr>
          <p:cNvSpPr txBox="1"/>
          <p:nvPr/>
        </p:nvSpPr>
        <p:spPr>
          <a:xfrm>
            <a:off x="1696746" y="1169750"/>
            <a:ext cx="7051328" cy="523220"/>
          </a:xfrm>
          <a:prstGeom prst="rect">
            <a:avLst/>
          </a:prstGeom>
          <a:noFill/>
        </p:spPr>
        <p:txBody>
          <a:bodyPr wrap="square" rtlCol="0">
            <a:spAutoFit/>
          </a:bodyPr>
          <a:lstStyle/>
          <a:p>
            <a:pPr lvl="0"/>
            <a:r>
              <a:rPr lang="el-GR" i="1" dirty="0">
                <a:solidFill>
                  <a:schemeClr val="dk1"/>
                </a:solidFill>
                <a:ea typeface="Calibri"/>
                <a:cs typeface="Calibri"/>
                <a:sym typeface="Calibri"/>
              </a:rPr>
              <a:t>Λίστα οργανισμών, δομών, φορέων και μονάδων που εποπτεύονται από το Υπουργείο ή αποτελούν αντικείμενο διαχείρισής του</a:t>
            </a:r>
            <a:endParaRPr lang="el-GR" dirty="0"/>
          </a:p>
        </p:txBody>
      </p:sp>
      <p:sp>
        <p:nvSpPr>
          <p:cNvPr id="25" name="Right Triangle 24">
            <a:extLst>
              <a:ext uri="{FF2B5EF4-FFF2-40B4-BE49-F238E27FC236}">
                <a16:creationId xmlns:a16="http://schemas.microsoft.com/office/drawing/2014/main" id="{12407F46-D12C-48E0-A00A-FDC03E0DED16}"/>
              </a:ext>
            </a:extLst>
          </p:cNvPr>
          <p:cNvSpPr/>
          <p:nvPr/>
        </p:nvSpPr>
        <p:spPr>
          <a:xfrm>
            <a:off x="1438395" y="1090124"/>
            <a:ext cx="326457" cy="387403"/>
          </a:xfrm>
          <a:prstGeom prst="rtTriangle">
            <a:avLst/>
          </a:prstGeom>
          <a:solidFill>
            <a:srgbClr val="3462A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50000"/>
              </a:lnSpc>
              <a:spcBef>
                <a:spcPts val="0"/>
              </a:spcBef>
              <a:spcAft>
                <a:spcPts val="0"/>
              </a:spcAft>
              <a:buClrTx/>
              <a:buSzTx/>
              <a:buFontTx/>
              <a:buNone/>
              <a:tabLst/>
              <a:defRPr/>
            </a:pPr>
            <a:endParaRPr kumimoji="0" lang="en-US" sz="1200" b="0" i="1"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endParaRPr>
          </a:p>
        </p:txBody>
      </p:sp>
      <p:sp>
        <p:nvSpPr>
          <p:cNvPr id="12" name="Title 1">
            <a:extLst>
              <a:ext uri="{FF2B5EF4-FFF2-40B4-BE49-F238E27FC236}">
                <a16:creationId xmlns:a16="http://schemas.microsoft.com/office/drawing/2014/main" id="{7BA2017A-995F-4EEA-BF39-6D0BE0288384}"/>
              </a:ext>
            </a:extLst>
          </p:cNvPr>
          <p:cNvSpPr>
            <a:spLocks noGrp="1"/>
          </p:cNvSpPr>
          <p:nvPr>
            <p:ph type="title"/>
          </p:nvPr>
        </p:nvSpPr>
        <p:spPr>
          <a:xfrm>
            <a:off x="838200" y="212725"/>
            <a:ext cx="10515600" cy="739775"/>
          </a:xfrm>
        </p:spPr>
        <p:txBody>
          <a:bodyPr>
            <a:normAutofit/>
          </a:bodyPr>
          <a:lstStyle/>
          <a:p>
            <a:r>
              <a:rPr lang="el-GR" sz="2400" dirty="0"/>
              <a:t>Δομές και Διαθέσιμοι Πόροι</a:t>
            </a:r>
          </a:p>
        </p:txBody>
      </p:sp>
    </p:spTree>
    <p:extLst>
      <p:ext uri="{BB962C8B-B14F-4D97-AF65-F5344CB8AC3E}">
        <p14:creationId xmlns:p14="http://schemas.microsoft.com/office/powerpoint/2010/main" val="5725255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7 - Ομάδα"/>
          <p:cNvGrpSpPr/>
          <p:nvPr/>
        </p:nvGrpSpPr>
        <p:grpSpPr>
          <a:xfrm>
            <a:off x="2428875" y="2857500"/>
            <a:ext cx="7439025" cy="581024"/>
            <a:chOff x="2428875" y="2857500"/>
            <a:chExt cx="7439025" cy="581024"/>
          </a:xfrm>
        </p:grpSpPr>
        <p:sp>
          <p:nvSpPr>
            <p:cNvPr id="3" name="Rectangle 2"/>
            <p:cNvSpPr/>
            <p:nvPr/>
          </p:nvSpPr>
          <p:spPr>
            <a:xfrm>
              <a:off x="2428875" y="2857500"/>
              <a:ext cx="666750" cy="571500"/>
            </a:xfrm>
            <a:prstGeom prst="rect">
              <a:avLst/>
            </a:prstGeom>
            <a:solidFill>
              <a:srgbClr val="3462AB"/>
            </a:solidFill>
            <a:ln>
              <a:solidFill>
                <a:srgbClr val="3462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3200" b="1" dirty="0">
                  <a:latin typeface="Calibri" panose="020F0502020204030204" pitchFamily="34" charset="0"/>
                  <a:cs typeface="Calibri" panose="020F0502020204030204" pitchFamily="34" charset="0"/>
                </a:rPr>
                <a:t>2</a:t>
              </a:r>
              <a:endParaRPr lang="en-US" sz="3200" b="1" dirty="0">
                <a:latin typeface="Calibri" panose="020F0502020204030204" pitchFamily="34" charset="0"/>
                <a:cs typeface="Calibri" panose="020F0502020204030204" pitchFamily="34" charset="0"/>
              </a:endParaRPr>
            </a:p>
          </p:txBody>
        </p:sp>
        <p:sp>
          <p:nvSpPr>
            <p:cNvPr id="7" name="TextBox 6"/>
            <p:cNvSpPr txBox="1"/>
            <p:nvPr/>
          </p:nvSpPr>
          <p:spPr>
            <a:xfrm>
              <a:off x="3248023" y="2876549"/>
              <a:ext cx="6619877" cy="561975"/>
            </a:xfrm>
            <a:prstGeom prst="rect">
              <a:avLst/>
            </a:prstGeom>
            <a:noFill/>
          </p:spPr>
          <p:txBody>
            <a:bodyPr wrap="square" rtlCol="0" anchor="ctr">
              <a:noAutofit/>
            </a:bodyPr>
            <a:lstStyle/>
            <a:p>
              <a:r>
                <a:rPr lang="el-GR" b="1" dirty="0">
                  <a:solidFill>
                    <a:srgbClr val="3462AB"/>
                  </a:solidFill>
                  <a:latin typeface="Calibri" panose="020F0502020204030204" pitchFamily="34" charset="0"/>
                  <a:cs typeface="Calibri" panose="020F0502020204030204" pitchFamily="34" charset="0"/>
                </a:rPr>
                <a:t>Διατύπωση Στόχων και Σύνδεση με Στρατηγικές Επιλογές</a:t>
              </a:r>
              <a:endParaRPr lang="en-US" b="1" dirty="0">
                <a:solidFill>
                  <a:srgbClr val="3462AB"/>
                </a:solidFill>
                <a:latin typeface="Calibri" panose="020F0502020204030204" pitchFamily="34" charset="0"/>
                <a:cs typeface="Calibri" panose="020F0502020204030204" pitchFamily="34" charset="0"/>
              </a:endParaRPr>
            </a:p>
          </p:txBody>
        </p:sp>
      </p:grpSp>
      <p:sp>
        <p:nvSpPr>
          <p:cNvPr id="12" name="Slide Number Placeholder 11"/>
          <p:cNvSpPr>
            <a:spLocks noGrp="1"/>
          </p:cNvSpPr>
          <p:nvPr>
            <p:ph type="sldNum" sz="quarter" idx="12"/>
          </p:nvPr>
        </p:nvSpPr>
        <p:spPr/>
        <p:txBody>
          <a:bodyPr/>
          <a:lstStyle/>
          <a:p>
            <a:fld id="{51543827-C2B0-46E7-89AA-B56A23F9ACD0}" type="slidenum">
              <a:rPr lang="en-US" smtClean="0"/>
              <a:pPr/>
              <a:t>6</a:t>
            </a:fld>
            <a:endParaRPr lang="en-US"/>
          </a:p>
        </p:txBody>
      </p:sp>
    </p:spTree>
    <p:extLst>
      <p:ext uri="{BB962C8B-B14F-4D97-AF65-F5344CB8AC3E}">
        <p14:creationId xmlns:p14="http://schemas.microsoft.com/office/powerpoint/2010/main" val="13571723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534"/>
        <p:cNvGrpSpPr/>
        <p:nvPr/>
      </p:nvGrpSpPr>
      <p:grpSpPr>
        <a:xfrm>
          <a:off x="0" y="0"/>
          <a:ext cx="0" cy="0"/>
          <a:chOff x="0" y="0"/>
          <a:chExt cx="0" cy="0"/>
        </a:xfrm>
      </p:grpSpPr>
      <p:sp>
        <p:nvSpPr>
          <p:cNvPr id="536" name="Google Shape;536;p71"/>
          <p:cNvSpPr/>
          <p:nvPr/>
        </p:nvSpPr>
        <p:spPr>
          <a:xfrm>
            <a:off x="171448" y="1268773"/>
            <a:ext cx="612373" cy="633684"/>
          </a:xfrm>
          <a:prstGeom prst="rtTriangle">
            <a:avLst/>
          </a:prstGeom>
          <a:solidFill>
            <a:srgbClr val="3462AB"/>
          </a:solidFill>
          <a:ln w="12700" cap="flat" cmpd="sng">
            <a:solidFill>
              <a:srgbClr val="4271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50000"/>
              </a:lnSpc>
              <a:spcBef>
                <a:spcPts val="0"/>
              </a:spcBef>
              <a:spcAft>
                <a:spcPts val="0"/>
              </a:spcAft>
              <a:buClr>
                <a:schemeClr val="lt1"/>
              </a:buClr>
              <a:buSzPts val="1200"/>
              <a:buFont typeface="Calibri"/>
              <a:buNone/>
            </a:pPr>
            <a:endParaRPr sz="1200" b="0" i="1" u="none" strike="noStrike" cap="none" dirty="0">
              <a:solidFill>
                <a:srgbClr val="FFFFFF"/>
              </a:solidFill>
              <a:latin typeface="Calibri" panose="020F0502020204030204" pitchFamily="34" charset="0"/>
              <a:ea typeface="Arial"/>
              <a:cs typeface="Calibri" panose="020F0502020204030204" pitchFamily="34" charset="0"/>
              <a:sym typeface="Arial"/>
            </a:endParaRPr>
          </a:p>
        </p:txBody>
      </p:sp>
      <p:sp>
        <p:nvSpPr>
          <p:cNvPr id="537" name="Google Shape;537;p71"/>
          <p:cNvSpPr txBox="1"/>
          <p:nvPr/>
        </p:nvSpPr>
        <p:spPr>
          <a:xfrm>
            <a:off x="783821" y="1338755"/>
            <a:ext cx="11102395" cy="417019"/>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1E4E79"/>
              </a:buClr>
              <a:buSzPts val="2400"/>
              <a:buFont typeface="Calibri"/>
              <a:buNone/>
            </a:pPr>
            <a:r>
              <a:rPr lang="el-GR" sz="2200" b="1" i="0" u="none" strike="noStrike" cap="none" dirty="0">
                <a:solidFill>
                  <a:srgbClr val="1E4E79"/>
                </a:solidFill>
                <a:latin typeface="Calibri"/>
                <a:ea typeface="Calibri"/>
                <a:cs typeface="Calibri"/>
                <a:sym typeface="Calibri"/>
              </a:rPr>
              <a:t>Σύνδεση των Στόχων του Υπουργείου με τις Στρατηγικές Επιλογές του Κυβερνητικού Προγραμματισμού</a:t>
            </a:r>
            <a:endParaRPr sz="2200" b="1" i="0" u="none" strike="noStrike" cap="none" dirty="0">
              <a:solidFill>
                <a:srgbClr val="1E4E79"/>
              </a:solidFill>
              <a:latin typeface="Calibri" panose="020F0502020204030204" pitchFamily="34" charset="0"/>
              <a:ea typeface="Arial"/>
              <a:cs typeface="Calibri" panose="020F0502020204030204" pitchFamily="34" charset="0"/>
              <a:sym typeface="Arial"/>
            </a:endParaRPr>
          </a:p>
        </p:txBody>
      </p:sp>
      <p:sp>
        <p:nvSpPr>
          <p:cNvPr id="538" name="Google Shape;538;p71"/>
          <p:cNvSpPr txBox="1">
            <a:spLocks noGrp="1"/>
          </p:cNvSpPr>
          <p:nvPr>
            <p:ph type="sldNum" idx="12"/>
          </p:nvPr>
        </p:nvSpPr>
        <p:spPr>
          <a:xfrm>
            <a:off x="8521700" y="6303593"/>
            <a:ext cx="2743200"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1E4E79"/>
              </a:buClr>
              <a:buSzPts val="1200"/>
              <a:buFont typeface="Calibri"/>
              <a:buNone/>
            </a:pPr>
            <a:fld id="{00000000-1234-1234-1234-123412341234}" type="slidenum">
              <a:rPr lang="el-GR" sz="1200" b="0" i="0" u="none" strike="noStrike" cap="none">
                <a:solidFill>
                  <a:srgbClr val="1E4E79"/>
                </a:solidFill>
                <a:latin typeface="Calibri"/>
                <a:ea typeface="Calibri"/>
                <a:cs typeface="Calibri"/>
                <a:sym typeface="Calibri"/>
              </a:rPr>
              <a:t>7</a:t>
            </a:fld>
            <a:endParaRPr sz="1200" b="0" i="0" u="none" strike="noStrike" cap="none">
              <a:solidFill>
                <a:srgbClr val="1E4E79"/>
              </a:solidFill>
              <a:latin typeface="Calibri"/>
              <a:ea typeface="Calibri"/>
              <a:cs typeface="Calibri"/>
              <a:sym typeface="Calibri"/>
            </a:endParaRPr>
          </a:p>
        </p:txBody>
      </p:sp>
      <p:sp>
        <p:nvSpPr>
          <p:cNvPr id="539" name="Google Shape;539;p71"/>
          <p:cNvSpPr/>
          <p:nvPr/>
        </p:nvSpPr>
        <p:spPr>
          <a:xfrm>
            <a:off x="221341" y="3094932"/>
            <a:ext cx="4037836" cy="572400"/>
          </a:xfrm>
          <a:prstGeom prst="rect">
            <a:avLst/>
          </a:prstGeom>
          <a:solidFill>
            <a:srgbClr val="8296B0"/>
          </a:solidFill>
          <a:ln w="9525" cap="flat" cmpd="sng">
            <a:solidFill>
              <a:srgbClr val="42719B"/>
            </a:solidFill>
            <a:prstDash val="solid"/>
            <a:miter lim="800000"/>
            <a:headEnd type="none" w="sm" len="sm"/>
            <a:tailEnd type="none" w="sm" len="sm"/>
          </a:ln>
        </p:spPr>
        <p:txBody>
          <a:bodyPr spcFirstLastPara="1" wrap="square" lIns="91425" tIns="45700" rIns="91425" bIns="45700" anchor="ctr" anchorCtr="0">
            <a:noAutofit/>
          </a:bodyPr>
          <a:lstStyle/>
          <a:p>
            <a:pPr marL="176213" marR="0" lvl="0" indent="-176213" algn="l" rtl="0">
              <a:spcBef>
                <a:spcPts val="0"/>
              </a:spcBef>
              <a:spcAft>
                <a:spcPts val="0"/>
              </a:spcAft>
              <a:buNone/>
            </a:pPr>
            <a:r>
              <a:rPr lang="el-GR" sz="1200" dirty="0">
                <a:solidFill>
                  <a:schemeClr val="lt1"/>
                </a:solidFill>
                <a:latin typeface="Calibri" panose="020F0502020204030204" pitchFamily="34" charset="0"/>
                <a:ea typeface="Arial"/>
                <a:cs typeface="Calibri" panose="020F0502020204030204" pitchFamily="34" charset="0"/>
                <a:sym typeface="Arial"/>
              </a:rPr>
              <a:t>1. Ταχύτερη και αποτελεσματικότερη απονομή της Δικαιοσύνης {Έτος Έναρξης: 2020}</a:t>
            </a:r>
            <a:endParaRPr dirty="0">
              <a:latin typeface="Calibri" panose="020F0502020204030204" pitchFamily="34" charset="0"/>
              <a:cs typeface="Calibri" panose="020F0502020204030204" pitchFamily="34" charset="0"/>
            </a:endParaRPr>
          </a:p>
        </p:txBody>
      </p:sp>
      <p:sp>
        <p:nvSpPr>
          <p:cNvPr id="540" name="Google Shape;540;p71"/>
          <p:cNvSpPr/>
          <p:nvPr/>
        </p:nvSpPr>
        <p:spPr>
          <a:xfrm>
            <a:off x="221341" y="3846031"/>
            <a:ext cx="4037836" cy="572285"/>
          </a:xfrm>
          <a:prstGeom prst="rect">
            <a:avLst/>
          </a:prstGeom>
          <a:solidFill>
            <a:srgbClr val="8296B0"/>
          </a:solidFill>
          <a:ln w="9525" cap="flat" cmpd="sng">
            <a:solidFill>
              <a:srgbClr val="42719B"/>
            </a:solidFill>
            <a:prstDash val="solid"/>
            <a:miter lim="800000"/>
            <a:headEnd type="none" w="sm" len="sm"/>
            <a:tailEnd type="none" w="sm" len="sm"/>
          </a:ln>
        </p:spPr>
        <p:txBody>
          <a:bodyPr spcFirstLastPara="1" wrap="square" lIns="91425" tIns="45700" rIns="91425" bIns="45700" anchor="ctr" anchorCtr="0">
            <a:noAutofit/>
          </a:bodyPr>
          <a:lstStyle/>
          <a:p>
            <a:pPr marL="182563" lvl="0" indent="-182563"/>
            <a:r>
              <a:rPr lang="el-GR" sz="1200" dirty="0">
                <a:solidFill>
                  <a:schemeClr val="lt1"/>
                </a:solidFill>
                <a:latin typeface="Calibri" panose="020F0502020204030204" pitchFamily="34" charset="0"/>
                <a:ea typeface="Arial"/>
                <a:cs typeface="Calibri" panose="020F0502020204030204" pitchFamily="34" charset="0"/>
                <a:sym typeface="Arial"/>
              </a:rPr>
              <a:t>2. </a:t>
            </a:r>
            <a:r>
              <a:rPr lang="el-GR" sz="1200" dirty="0">
                <a:solidFill>
                  <a:schemeClr val="lt1"/>
                </a:solidFill>
                <a:latin typeface="Calibri" panose="020F0502020204030204" pitchFamily="34" charset="0"/>
                <a:cs typeface="Calibri" panose="020F0502020204030204" pitchFamily="34" charset="0"/>
              </a:rPr>
              <a:t>Ενίσχυση  συνεργασίας και προώθηση διαδικασιών Δικαιοσύνης </a:t>
            </a:r>
            <a:r>
              <a:rPr lang="el-GR" sz="1200" dirty="0">
                <a:solidFill>
                  <a:schemeClr val="lt1"/>
                </a:solidFill>
                <a:latin typeface="Calibri" panose="020F0502020204030204" pitchFamily="34" charset="0"/>
                <a:ea typeface="Arial"/>
                <a:cs typeface="Calibri" panose="020F0502020204030204" pitchFamily="34" charset="0"/>
                <a:sym typeface="Arial"/>
              </a:rPr>
              <a:t>{Έτος Έναρξης: </a:t>
            </a:r>
            <a:r>
              <a:rPr lang="en-US" sz="1200" dirty="0">
                <a:solidFill>
                  <a:schemeClr val="bg1"/>
                </a:solidFill>
                <a:latin typeface="Calibri" panose="020F0502020204030204" pitchFamily="34" charset="0"/>
                <a:ea typeface="Arial"/>
                <a:cs typeface="Calibri" panose="020F0502020204030204" pitchFamily="34" charset="0"/>
                <a:sym typeface="Arial"/>
              </a:rPr>
              <a:t>2020</a:t>
            </a:r>
            <a:r>
              <a:rPr lang="el-GR" sz="1200" dirty="0">
                <a:solidFill>
                  <a:schemeClr val="lt1"/>
                </a:solidFill>
                <a:latin typeface="Calibri" panose="020F0502020204030204" pitchFamily="34" charset="0"/>
                <a:ea typeface="Arial"/>
                <a:cs typeface="Calibri" panose="020F0502020204030204" pitchFamily="34" charset="0"/>
                <a:sym typeface="Arial"/>
              </a:rPr>
              <a:t>}</a:t>
            </a:r>
            <a:endParaRPr dirty="0">
              <a:latin typeface="Calibri" panose="020F0502020204030204" pitchFamily="34" charset="0"/>
              <a:cs typeface="Calibri" panose="020F0502020204030204" pitchFamily="34" charset="0"/>
            </a:endParaRPr>
          </a:p>
        </p:txBody>
      </p:sp>
      <p:grpSp>
        <p:nvGrpSpPr>
          <p:cNvPr id="541" name="Google Shape;541;p71"/>
          <p:cNvGrpSpPr/>
          <p:nvPr/>
        </p:nvGrpSpPr>
        <p:grpSpPr>
          <a:xfrm>
            <a:off x="221341" y="2124302"/>
            <a:ext cx="4037836" cy="823947"/>
            <a:chOff x="1202583" y="2130061"/>
            <a:chExt cx="4513893" cy="520057"/>
          </a:xfrm>
        </p:grpSpPr>
        <p:sp>
          <p:nvSpPr>
            <p:cNvPr id="542" name="Google Shape;542;p71"/>
            <p:cNvSpPr/>
            <p:nvPr/>
          </p:nvSpPr>
          <p:spPr>
            <a:xfrm>
              <a:off x="1202583" y="2130061"/>
              <a:ext cx="4513893" cy="520057"/>
            </a:xfrm>
            <a:prstGeom prst="rect">
              <a:avLst/>
            </a:prstGeom>
            <a:solidFill>
              <a:srgbClr val="3462AB"/>
            </a:solidFill>
            <a:ln w="19050" cap="flat" cmpd="sng">
              <a:solidFill>
                <a:srgbClr val="42719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l-GR" sz="1200" b="1" dirty="0">
                  <a:solidFill>
                    <a:schemeClr val="lt1"/>
                  </a:solidFill>
                  <a:latin typeface="Calibri" panose="020F0502020204030204" pitchFamily="34" charset="0"/>
                  <a:ea typeface="Arial"/>
                  <a:cs typeface="Calibri" panose="020F0502020204030204" pitchFamily="34" charset="0"/>
                  <a:sym typeface="Arial"/>
                </a:rPr>
                <a:t>Στόχοι Υπουργείου</a:t>
              </a:r>
              <a:endParaRPr sz="1200" b="1" dirty="0">
                <a:solidFill>
                  <a:schemeClr val="lt1"/>
                </a:solidFill>
                <a:latin typeface="Calibri" panose="020F0502020204030204" pitchFamily="34" charset="0"/>
                <a:ea typeface="Arial"/>
                <a:cs typeface="Calibri" panose="020F0502020204030204" pitchFamily="34" charset="0"/>
                <a:sym typeface="Arial"/>
              </a:endParaRPr>
            </a:p>
          </p:txBody>
        </p:sp>
        <p:pic>
          <p:nvPicPr>
            <p:cNvPr id="543" name="Google Shape;543;p71" descr="Target"/>
            <p:cNvPicPr preferRelativeResize="0"/>
            <p:nvPr/>
          </p:nvPicPr>
          <p:blipFill rotWithShape="1">
            <a:blip r:embed="rId3">
              <a:alphaModFix/>
            </a:blip>
            <a:srcRect/>
            <a:stretch/>
          </p:blipFill>
          <p:spPr>
            <a:xfrm>
              <a:off x="5049689" y="2276475"/>
              <a:ext cx="643910" cy="363558"/>
            </a:xfrm>
            <a:prstGeom prst="rect">
              <a:avLst/>
            </a:prstGeom>
            <a:noFill/>
            <a:ln>
              <a:noFill/>
            </a:ln>
          </p:spPr>
        </p:pic>
      </p:grpSp>
      <p:sp>
        <p:nvSpPr>
          <p:cNvPr id="548" name="Google Shape;548;p71"/>
          <p:cNvSpPr/>
          <p:nvPr/>
        </p:nvSpPr>
        <p:spPr>
          <a:xfrm>
            <a:off x="4352573" y="2117027"/>
            <a:ext cx="2524328" cy="824950"/>
          </a:xfrm>
          <a:prstGeom prst="rect">
            <a:avLst/>
          </a:prstGeom>
          <a:solidFill>
            <a:srgbClr val="566579"/>
          </a:solidFill>
          <a:ln>
            <a:noFill/>
          </a:ln>
        </p:spPr>
        <p:txBody>
          <a:bodyPr spcFirstLastPara="1" wrap="square" lIns="0" tIns="0" rIns="0" bIns="0" anchor="ctr" anchorCtr="0">
            <a:noAutofit/>
          </a:bodyPr>
          <a:lstStyle/>
          <a:p>
            <a:pPr marL="0" marR="0" lvl="0" indent="0" algn="ctr" rtl="0">
              <a:spcBef>
                <a:spcPts val="0"/>
              </a:spcBef>
              <a:spcAft>
                <a:spcPts val="0"/>
              </a:spcAft>
              <a:buNone/>
            </a:pPr>
            <a:r>
              <a:rPr lang="el-GR" sz="1100" dirty="0">
                <a:solidFill>
                  <a:schemeClr val="lt1"/>
                </a:solidFill>
                <a:latin typeface="Calibri" panose="020F0502020204030204" pitchFamily="34" charset="0"/>
                <a:ea typeface="Arial"/>
                <a:cs typeface="Calibri" panose="020F0502020204030204" pitchFamily="34" charset="0"/>
                <a:sym typeface="Arial"/>
              </a:rPr>
              <a:t>Ασφάλεια στο σπίτι, στην πόλη και στη χώρα</a:t>
            </a:r>
            <a:endParaRPr sz="1100" dirty="0">
              <a:solidFill>
                <a:schemeClr val="lt1"/>
              </a:solidFill>
              <a:latin typeface="Calibri" panose="020F0502020204030204" pitchFamily="34" charset="0"/>
              <a:ea typeface="Arial"/>
              <a:cs typeface="Calibri" panose="020F0502020204030204" pitchFamily="34" charset="0"/>
              <a:sym typeface="Arial"/>
            </a:endParaRPr>
          </a:p>
        </p:txBody>
      </p:sp>
      <p:sp>
        <p:nvSpPr>
          <p:cNvPr id="549" name="Google Shape;549;p71"/>
          <p:cNvSpPr/>
          <p:nvPr/>
        </p:nvSpPr>
        <p:spPr>
          <a:xfrm>
            <a:off x="6970295" y="2122207"/>
            <a:ext cx="2520000" cy="819770"/>
          </a:xfrm>
          <a:prstGeom prst="rect">
            <a:avLst/>
          </a:prstGeom>
          <a:solidFill>
            <a:srgbClr val="566579"/>
          </a:solidFill>
          <a:ln>
            <a:noFill/>
          </a:ln>
        </p:spPr>
        <p:txBody>
          <a:bodyPr spcFirstLastPara="1" wrap="square" lIns="0" tIns="0" rIns="0" bIns="0" anchor="ctr" anchorCtr="0">
            <a:noAutofit/>
          </a:bodyPr>
          <a:lstStyle/>
          <a:p>
            <a:pPr marL="0" marR="0" lvl="0" indent="0" algn="ctr" rtl="0">
              <a:spcBef>
                <a:spcPts val="0"/>
              </a:spcBef>
              <a:spcAft>
                <a:spcPts val="0"/>
              </a:spcAft>
              <a:buNone/>
            </a:pPr>
            <a:r>
              <a:rPr lang="el-GR" sz="1100" dirty="0">
                <a:solidFill>
                  <a:schemeClr val="lt1"/>
                </a:solidFill>
                <a:latin typeface="Calibri" panose="020F0502020204030204" pitchFamily="34" charset="0"/>
                <a:ea typeface="Arial"/>
                <a:cs typeface="Calibri" panose="020F0502020204030204" pitchFamily="34" charset="0"/>
                <a:sym typeface="Arial"/>
              </a:rPr>
              <a:t>Διασφάλιση κοινωνικής συνοχής και αλληλεγγύης</a:t>
            </a:r>
            <a:endParaRPr sz="1100" dirty="0">
              <a:solidFill>
                <a:schemeClr val="lt1"/>
              </a:solidFill>
              <a:latin typeface="Calibri" panose="020F0502020204030204" pitchFamily="34" charset="0"/>
              <a:ea typeface="Arial"/>
              <a:cs typeface="Calibri" panose="020F0502020204030204" pitchFamily="34" charset="0"/>
              <a:sym typeface="Arial"/>
            </a:endParaRPr>
          </a:p>
        </p:txBody>
      </p:sp>
      <p:sp>
        <p:nvSpPr>
          <p:cNvPr id="550" name="Google Shape;550;p71"/>
          <p:cNvSpPr/>
          <p:nvPr/>
        </p:nvSpPr>
        <p:spPr>
          <a:xfrm>
            <a:off x="9583689" y="2131685"/>
            <a:ext cx="2520000" cy="810292"/>
          </a:xfrm>
          <a:prstGeom prst="rect">
            <a:avLst/>
          </a:prstGeom>
          <a:solidFill>
            <a:srgbClr val="566579"/>
          </a:solidFill>
          <a:ln>
            <a:noFill/>
          </a:ln>
        </p:spPr>
        <p:txBody>
          <a:bodyPr spcFirstLastPara="1" wrap="square" lIns="0" tIns="0" rIns="0" bIns="0" anchor="ctr" anchorCtr="0">
            <a:noAutofit/>
          </a:bodyPr>
          <a:lstStyle/>
          <a:p>
            <a:pPr marL="0" marR="0" lvl="0" indent="0" algn="ctr" rtl="0">
              <a:spcBef>
                <a:spcPts val="0"/>
              </a:spcBef>
              <a:spcAft>
                <a:spcPts val="0"/>
              </a:spcAft>
              <a:buNone/>
            </a:pPr>
            <a:r>
              <a:rPr lang="el-GR" sz="1100" dirty="0">
                <a:solidFill>
                  <a:schemeClr val="lt1"/>
                </a:solidFill>
                <a:latin typeface="Calibri" panose="020F0502020204030204" pitchFamily="34" charset="0"/>
                <a:ea typeface="Arial"/>
                <a:cs typeface="Calibri" panose="020F0502020204030204" pitchFamily="34" charset="0"/>
                <a:sym typeface="Arial"/>
              </a:rPr>
              <a:t>Σύγχρονο Κράτος λιτό και  αποτελεσματικό στην υπηρεσία του πολίτη </a:t>
            </a:r>
            <a:endParaRPr sz="1100" dirty="0">
              <a:solidFill>
                <a:schemeClr val="lt1"/>
              </a:solidFill>
              <a:latin typeface="Calibri" panose="020F0502020204030204" pitchFamily="34" charset="0"/>
              <a:ea typeface="Arial"/>
              <a:cs typeface="Calibri" panose="020F0502020204030204" pitchFamily="34" charset="0"/>
              <a:sym typeface="Arial"/>
            </a:endParaRPr>
          </a:p>
        </p:txBody>
      </p:sp>
      <p:sp>
        <p:nvSpPr>
          <p:cNvPr id="20" name="Google Shape;540;p71">
            <a:extLst>
              <a:ext uri="{FF2B5EF4-FFF2-40B4-BE49-F238E27FC236}">
                <a16:creationId xmlns:a16="http://schemas.microsoft.com/office/drawing/2014/main" id="{1D94F8E1-E984-442A-A560-321DBEBA844A}"/>
              </a:ext>
            </a:extLst>
          </p:cNvPr>
          <p:cNvSpPr/>
          <p:nvPr/>
        </p:nvSpPr>
        <p:spPr>
          <a:xfrm>
            <a:off x="221341" y="4597590"/>
            <a:ext cx="4037836" cy="572285"/>
          </a:xfrm>
          <a:prstGeom prst="rect">
            <a:avLst/>
          </a:prstGeom>
          <a:solidFill>
            <a:srgbClr val="8296B0"/>
          </a:solidFill>
          <a:ln w="9525" cap="flat" cmpd="sng">
            <a:solidFill>
              <a:srgbClr val="42719B"/>
            </a:solidFill>
            <a:prstDash val="solid"/>
            <a:miter lim="800000"/>
            <a:headEnd type="none" w="sm" len="sm"/>
            <a:tailEnd type="none" w="sm" len="sm"/>
          </a:ln>
        </p:spPr>
        <p:txBody>
          <a:bodyPr spcFirstLastPara="1" wrap="square" lIns="91425" tIns="45700" rIns="91425" bIns="45700" anchor="ctr" anchorCtr="0">
            <a:noAutofit/>
          </a:bodyPr>
          <a:lstStyle/>
          <a:p>
            <a:pPr marL="182563" marR="0" lvl="0" indent="-182563" algn="l" rtl="0">
              <a:spcBef>
                <a:spcPts val="0"/>
              </a:spcBef>
              <a:spcAft>
                <a:spcPts val="0"/>
              </a:spcAft>
              <a:buNone/>
            </a:pPr>
            <a:r>
              <a:rPr lang="en-US" sz="1200" dirty="0">
                <a:solidFill>
                  <a:schemeClr val="lt1"/>
                </a:solidFill>
                <a:latin typeface="Calibri" panose="020F0502020204030204" pitchFamily="34" charset="0"/>
                <a:ea typeface="Arial"/>
                <a:cs typeface="Calibri" panose="020F0502020204030204" pitchFamily="34" charset="0"/>
                <a:sym typeface="Arial"/>
              </a:rPr>
              <a:t>3</a:t>
            </a:r>
            <a:r>
              <a:rPr lang="el-GR" sz="1200" dirty="0">
                <a:solidFill>
                  <a:schemeClr val="lt1"/>
                </a:solidFill>
                <a:latin typeface="Calibri" panose="020F0502020204030204" pitchFamily="34" charset="0"/>
                <a:ea typeface="Arial"/>
                <a:cs typeface="Calibri" panose="020F0502020204030204" pitchFamily="34" charset="0"/>
                <a:sym typeface="Arial"/>
              </a:rPr>
              <a:t>. Προστασία των ανθρωπίνων δικαιωμάτων  {Έτος Έναρξης: 2020}</a:t>
            </a:r>
            <a:endParaRPr dirty="0">
              <a:latin typeface="Calibri" panose="020F0502020204030204" pitchFamily="34" charset="0"/>
              <a:cs typeface="Calibri" panose="020F0502020204030204" pitchFamily="34" charset="0"/>
            </a:endParaRPr>
          </a:p>
        </p:txBody>
      </p:sp>
      <p:sp>
        <p:nvSpPr>
          <p:cNvPr id="27" name="Title 1">
            <a:extLst>
              <a:ext uri="{FF2B5EF4-FFF2-40B4-BE49-F238E27FC236}">
                <a16:creationId xmlns:a16="http://schemas.microsoft.com/office/drawing/2014/main" id="{8FBCC495-4AD1-4E09-A84C-A4AF1C971742}"/>
              </a:ext>
            </a:extLst>
          </p:cNvPr>
          <p:cNvSpPr>
            <a:spLocks noGrp="1"/>
          </p:cNvSpPr>
          <p:nvPr>
            <p:ph type="title"/>
          </p:nvPr>
        </p:nvSpPr>
        <p:spPr>
          <a:xfrm>
            <a:off x="838200" y="366562"/>
            <a:ext cx="10515600" cy="739775"/>
          </a:xfrm>
        </p:spPr>
        <p:txBody>
          <a:bodyPr>
            <a:normAutofit/>
          </a:bodyPr>
          <a:lstStyle/>
          <a:p>
            <a:r>
              <a:rPr lang="el-GR" sz="2400" dirty="0"/>
              <a:t>Διατύπωση Στόχων</a:t>
            </a:r>
          </a:p>
        </p:txBody>
      </p:sp>
      <p:sp>
        <p:nvSpPr>
          <p:cNvPr id="24" name="Rectangle 25">
            <a:extLst>
              <a:ext uri="{FF2B5EF4-FFF2-40B4-BE49-F238E27FC236}">
                <a16:creationId xmlns:a16="http://schemas.microsoft.com/office/drawing/2014/main" id="{EB580F8F-7C84-4E97-A3B0-03B636163071}"/>
              </a:ext>
            </a:extLst>
          </p:cNvPr>
          <p:cNvSpPr/>
          <p:nvPr/>
        </p:nvSpPr>
        <p:spPr>
          <a:xfrm>
            <a:off x="4352571" y="3229784"/>
            <a:ext cx="2520000" cy="360000"/>
          </a:xfrm>
          <a:prstGeom prst="rect">
            <a:avLst/>
          </a:prstGeom>
          <a:solidFill>
            <a:schemeClr val="bg1"/>
          </a:solidFill>
          <a:ln>
            <a:solidFill>
              <a:srgbClr val="41719C"/>
            </a:solidFill>
          </a:ln>
        </p:spPr>
        <p:style>
          <a:lnRef idx="0">
            <a:schemeClr val="accent1"/>
          </a:lnRef>
          <a:fillRef idx="1">
            <a:schemeClr val="accent1"/>
          </a:fillRef>
          <a:effectRef idx="0">
            <a:schemeClr val="dk1"/>
          </a:effectRef>
          <a:fontRef idx="minor">
            <a:schemeClr val="lt1"/>
          </a:fontRef>
        </p:style>
        <p:txBody>
          <a:bodyPr rtlCol="0" anchor="ctr"/>
          <a:lstStyle/>
          <a:p>
            <a:pPr algn="ctr"/>
            <a:r>
              <a:rPr lang="en-US" sz="2400" dirty="0">
                <a:solidFill>
                  <a:srgbClr val="41719C"/>
                </a:solidFill>
                <a:latin typeface="Arial" panose="020B0604020202020204" pitchFamily="34" charset="0"/>
                <a:cs typeface="Arabic Typesetting" panose="03020402040406030203" pitchFamily="66" charset="-78"/>
                <a:sym typeface="Wingdings" panose="05000000000000000000" pitchFamily="2" charset="2"/>
              </a:rPr>
              <a:t></a:t>
            </a:r>
            <a:endParaRPr lang="en-US" sz="2400" dirty="0">
              <a:solidFill>
                <a:srgbClr val="41719C"/>
              </a:solidFill>
              <a:latin typeface="Arial" panose="020B0604020202020204" pitchFamily="34" charset="0"/>
              <a:cs typeface="Arabic Typesetting" panose="03020402040406030203" pitchFamily="66" charset="-78"/>
            </a:endParaRPr>
          </a:p>
        </p:txBody>
      </p:sp>
      <p:sp>
        <p:nvSpPr>
          <p:cNvPr id="25" name="Rectangle 25">
            <a:extLst>
              <a:ext uri="{FF2B5EF4-FFF2-40B4-BE49-F238E27FC236}">
                <a16:creationId xmlns:a16="http://schemas.microsoft.com/office/drawing/2014/main" id="{90E31CFC-C4A8-4773-AAD0-B2806FD014D2}"/>
              </a:ext>
            </a:extLst>
          </p:cNvPr>
          <p:cNvSpPr/>
          <p:nvPr/>
        </p:nvSpPr>
        <p:spPr>
          <a:xfrm>
            <a:off x="9604625" y="3200246"/>
            <a:ext cx="2520000" cy="360000"/>
          </a:xfrm>
          <a:prstGeom prst="rect">
            <a:avLst/>
          </a:prstGeom>
          <a:solidFill>
            <a:schemeClr val="bg1"/>
          </a:solidFill>
          <a:ln>
            <a:solidFill>
              <a:srgbClr val="41719C"/>
            </a:solidFill>
          </a:ln>
        </p:spPr>
        <p:style>
          <a:lnRef idx="0">
            <a:schemeClr val="accent1"/>
          </a:lnRef>
          <a:fillRef idx="1">
            <a:schemeClr val="accent1"/>
          </a:fillRef>
          <a:effectRef idx="0">
            <a:schemeClr val="dk1"/>
          </a:effectRef>
          <a:fontRef idx="minor">
            <a:schemeClr val="lt1"/>
          </a:fontRef>
        </p:style>
        <p:txBody>
          <a:bodyPr rtlCol="0" anchor="ctr"/>
          <a:lstStyle/>
          <a:p>
            <a:pPr algn="ctr"/>
            <a:r>
              <a:rPr lang="en-US" sz="2400" dirty="0">
                <a:solidFill>
                  <a:srgbClr val="41719C"/>
                </a:solidFill>
                <a:latin typeface="Arial" panose="020B0604020202020204" pitchFamily="34" charset="0"/>
                <a:cs typeface="Arabic Typesetting" panose="03020402040406030203" pitchFamily="66" charset="-78"/>
                <a:sym typeface="Wingdings" panose="05000000000000000000" pitchFamily="2" charset="2"/>
              </a:rPr>
              <a:t></a:t>
            </a:r>
            <a:endParaRPr lang="en-US" sz="2400" dirty="0">
              <a:solidFill>
                <a:srgbClr val="41719C"/>
              </a:solidFill>
              <a:latin typeface="Arial" panose="020B0604020202020204" pitchFamily="34" charset="0"/>
              <a:cs typeface="Arabic Typesetting" panose="03020402040406030203" pitchFamily="66" charset="-78"/>
            </a:endParaRPr>
          </a:p>
        </p:txBody>
      </p:sp>
      <p:sp>
        <p:nvSpPr>
          <p:cNvPr id="26" name="Rectangle 25">
            <a:extLst>
              <a:ext uri="{FF2B5EF4-FFF2-40B4-BE49-F238E27FC236}">
                <a16:creationId xmlns:a16="http://schemas.microsoft.com/office/drawing/2014/main" id="{9EC74AC3-0E4B-46AA-BAEC-CA81CD342CF2}"/>
              </a:ext>
            </a:extLst>
          </p:cNvPr>
          <p:cNvSpPr/>
          <p:nvPr/>
        </p:nvSpPr>
        <p:spPr>
          <a:xfrm>
            <a:off x="6970295" y="3952173"/>
            <a:ext cx="2520000" cy="360000"/>
          </a:xfrm>
          <a:prstGeom prst="rect">
            <a:avLst/>
          </a:prstGeom>
          <a:solidFill>
            <a:schemeClr val="bg1"/>
          </a:solidFill>
          <a:ln>
            <a:solidFill>
              <a:srgbClr val="41719C"/>
            </a:solidFill>
          </a:ln>
        </p:spPr>
        <p:style>
          <a:lnRef idx="0">
            <a:schemeClr val="accent1"/>
          </a:lnRef>
          <a:fillRef idx="1">
            <a:schemeClr val="accent1"/>
          </a:fillRef>
          <a:effectRef idx="0">
            <a:schemeClr val="dk1"/>
          </a:effectRef>
          <a:fontRef idx="minor">
            <a:schemeClr val="lt1"/>
          </a:fontRef>
        </p:style>
        <p:txBody>
          <a:bodyPr rtlCol="0" anchor="ctr"/>
          <a:lstStyle/>
          <a:p>
            <a:pPr algn="ctr"/>
            <a:r>
              <a:rPr lang="en-US" sz="2400" dirty="0">
                <a:solidFill>
                  <a:srgbClr val="41719C"/>
                </a:solidFill>
                <a:latin typeface="Arial" panose="020B0604020202020204" pitchFamily="34" charset="0"/>
                <a:cs typeface="Arabic Typesetting" panose="03020402040406030203" pitchFamily="66" charset="-78"/>
                <a:sym typeface="Wingdings" panose="05000000000000000000" pitchFamily="2" charset="2"/>
              </a:rPr>
              <a:t></a:t>
            </a:r>
            <a:endParaRPr lang="en-US" sz="2400" dirty="0">
              <a:solidFill>
                <a:srgbClr val="41719C"/>
              </a:solidFill>
              <a:latin typeface="Arial" panose="020B0604020202020204" pitchFamily="34" charset="0"/>
              <a:cs typeface="Arabic Typesetting" panose="03020402040406030203" pitchFamily="66" charset="-78"/>
            </a:endParaRPr>
          </a:p>
        </p:txBody>
      </p:sp>
      <p:sp>
        <p:nvSpPr>
          <p:cNvPr id="28" name="Rectangle 25">
            <a:extLst>
              <a:ext uri="{FF2B5EF4-FFF2-40B4-BE49-F238E27FC236}">
                <a16:creationId xmlns:a16="http://schemas.microsoft.com/office/drawing/2014/main" id="{D7027F30-75DB-40BC-A1E9-72CE9FB60FB9}"/>
              </a:ext>
            </a:extLst>
          </p:cNvPr>
          <p:cNvSpPr/>
          <p:nvPr/>
        </p:nvSpPr>
        <p:spPr>
          <a:xfrm>
            <a:off x="6965969" y="4703732"/>
            <a:ext cx="2520000" cy="360000"/>
          </a:xfrm>
          <a:prstGeom prst="rect">
            <a:avLst/>
          </a:prstGeom>
          <a:solidFill>
            <a:schemeClr val="bg1"/>
          </a:solidFill>
          <a:ln>
            <a:solidFill>
              <a:srgbClr val="41719C"/>
            </a:solidFill>
          </a:ln>
        </p:spPr>
        <p:style>
          <a:lnRef idx="0">
            <a:schemeClr val="accent1"/>
          </a:lnRef>
          <a:fillRef idx="1">
            <a:schemeClr val="accent1"/>
          </a:fillRef>
          <a:effectRef idx="0">
            <a:schemeClr val="dk1"/>
          </a:effectRef>
          <a:fontRef idx="minor">
            <a:schemeClr val="lt1"/>
          </a:fontRef>
        </p:style>
        <p:txBody>
          <a:bodyPr rtlCol="0" anchor="ctr"/>
          <a:lstStyle/>
          <a:p>
            <a:pPr algn="ctr"/>
            <a:r>
              <a:rPr lang="en-US" sz="2400" dirty="0">
                <a:solidFill>
                  <a:srgbClr val="41719C"/>
                </a:solidFill>
                <a:latin typeface="Arial" panose="020B0604020202020204" pitchFamily="34" charset="0"/>
                <a:cs typeface="Arabic Typesetting" panose="03020402040406030203" pitchFamily="66" charset="-78"/>
                <a:sym typeface="Wingdings" panose="05000000000000000000" pitchFamily="2" charset="2"/>
              </a:rPr>
              <a:t></a:t>
            </a:r>
            <a:endParaRPr lang="en-US" sz="2400" dirty="0">
              <a:solidFill>
                <a:srgbClr val="41719C"/>
              </a:solidFill>
              <a:latin typeface="Arial" panose="020B0604020202020204" pitchFamily="34" charset="0"/>
              <a:cs typeface="Arabic Typesetting" panose="03020402040406030203" pitchFamily="66" charset="-78"/>
            </a:endParaRPr>
          </a:p>
        </p:txBody>
      </p:sp>
      <p:sp>
        <p:nvSpPr>
          <p:cNvPr id="29" name="Rectangle 25">
            <a:extLst>
              <a:ext uri="{FF2B5EF4-FFF2-40B4-BE49-F238E27FC236}">
                <a16:creationId xmlns:a16="http://schemas.microsoft.com/office/drawing/2014/main" id="{4937A2E8-E040-4D8E-A727-DF47DD329DFF}"/>
              </a:ext>
            </a:extLst>
          </p:cNvPr>
          <p:cNvSpPr/>
          <p:nvPr/>
        </p:nvSpPr>
        <p:spPr>
          <a:xfrm>
            <a:off x="4352571" y="3952173"/>
            <a:ext cx="2520000" cy="360000"/>
          </a:xfrm>
          <a:prstGeom prst="rect">
            <a:avLst/>
          </a:prstGeom>
          <a:solidFill>
            <a:schemeClr val="bg1"/>
          </a:solidFill>
          <a:ln>
            <a:solidFill>
              <a:srgbClr val="41719C"/>
            </a:solidFill>
          </a:ln>
        </p:spPr>
        <p:style>
          <a:lnRef idx="0">
            <a:schemeClr val="accent1"/>
          </a:lnRef>
          <a:fillRef idx="1">
            <a:schemeClr val="accent1"/>
          </a:fillRef>
          <a:effectRef idx="0">
            <a:schemeClr val="dk1"/>
          </a:effectRef>
          <a:fontRef idx="minor">
            <a:schemeClr val="lt1"/>
          </a:fontRef>
        </p:style>
        <p:txBody>
          <a:bodyPr rtlCol="0" anchor="ctr"/>
          <a:lstStyle/>
          <a:p>
            <a:pPr algn="ctr"/>
            <a:endParaRPr lang="en-US" sz="2400" dirty="0">
              <a:solidFill>
                <a:srgbClr val="41719C"/>
              </a:solidFill>
              <a:latin typeface="Arial" panose="020B0604020202020204" pitchFamily="34" charset="0"/>
              <a:cs typeface="Arabic Typesetting" panose="03020402040406030203" pitchFamily="66" charset="-78"/>
            </a:endParaRPr>
          </a:p>
        </p:txBody>
      </p:sp>
      <p:sp>
        <p:nvSpPr>
          <p:cNvPr id="30" name="Rectangle 25">
            <a:extLst>
              <a:ext uri="{FF2B5EF4-FFF2-40B4-BE49-F238E27FC236}">
                <a16:creationId xmlns:a16="http://schemas.microsoft.com/office/drawing/2014/main" id="{0F467372-2BE0-4A4A-A77A-0EE87A6B67B1}"/>
              </a:ext>
            </a:extLst>
          </p:cNvPr>
          <p:cNvSpPr/>
          <p:nvPr/>
        </p:nvSpPr>
        <p:spPr>
          <a:xfrm>
            <a:off x="6991231" y="3233098"/>
            <a:ext cx="2520000" cy="360000"/>
          </a:xfrm>
          <a:prstGeom prst="rect">
            <a:avLst/>
          </a:prstGeom>
          <a:solidFill>
            <a:schemeClr val="bg1"/>
          </a:solidFill>
          <a:ln>
            <a:solidFill>
              <a:srgbClr val="41719C"/>
            </a:solidFill>
          </a:ln>
        </p:spPr>
        <p:style>
          <a:lnRef idx="0">
            <a:schemeClr val="accent1"/>
          </a:lnRef>
          <a:fillRef idx="1">
            <a:schemeClr val="accent1"/>
          </a:fillRef>
          <a:effectRef idx="0">
            <a:schemeClr val="dk1"/>
          </a:effectRef>
          <a:fontRef idx="minor">
            <a:schemeClr val="lt1"/>
          </a:fontRef>
        </p:style>
        <p:txBody>
          <a:bodyPr rtlCol="0" anchor="ctr"/>
          <a:lstStyle/>
          <a:p>
            <a:pPr algn="ctr"/>
            <a:endParaRPr lang="en-US" sz="2400" dirty="0">
              <a:solidFill>
                <a:srgbClr val="41719C"/>
              </a:solidFill>
              <a:latin typeface="Arial" panose="020B0604020202020204" pitchFamily="34" charset="0"/>
              <a:cs typeface="Arabic Typesetting" panose="03020402040406030203" pitchFamily="66" charset="-78"/>
            </a:endParaRPr>
          </a:p>
        </p:txBody>
      </p:sp>
      <p:sp>
        <p:nvSpPr>
          <p:cNvPr id="31" name="Rectangle 25">
            <a:extLst>
              <a:ext uri="{FF2B5EF4-FFF2-40B4-BE49-F238E27FC236}">
                <a16:creationId xmlns:a16="http://schemas.microsoft.com/office/drawing/2014/main" id="{52A0AEF7-ECDC-48D6-8465-BA68E2577EB2}"/>
              </a:ext>
            </a:extLst>
          </p:cNvPr>
          <p:cNvSpPr/>
          <p:nvPr/>
        </p:nvSpPr>
        <p:spPr>
          <a:xfrm>
            <a:off x="4356901" y="4674562"/>
            <a:ext cx="2520000" cy="360000"/>
          </a:xfrm>
          <a:prstGeom prst="rect">
            <a:avLst/>
          </a:prstGeom>
          <a:solidFill>
            <a:schemeClr val="bg1"/>
          </a:solidFill>
          <a:ln>
            <a:solidFill>
              <a:srgbClr val="41719C"/>
            </a:solidFill>
          </a:ln>
        </p:spPr>
        <p:style>
          <a:lnRef idx="0">
            <a:schemeClr val="accent1"/>
          </a:lnRef>
          <a:fillRef idx="1">
            <a:schemeClr val="accent1"/>
          </a:fillRef>
          <a:effectRef idx="0">
            <a:schemeClr val="dk1"/>
          </a:effectRef>
          <a:fontRef idx="minor">
            <a:schemeClr val="lt1"/>
          </a:fontRef>
        </p:style>
        <p:txBody>
          <a:bodyPr rtlCol="0" anchor="ctr"/>
          <a:lstStyle/>
          <a:p>
            <a:pPr algn="ctr"/>
            <a:endParaRPr lang="en-US" sz="2400" dirty="0">
              <a:solidFill>
                <a:srgbClr val="41719C"/>
              </a:solidFill>
              <a:latin typeface="Arial" panose="020B0604020202020204" pitchFamily="34" charset="0"/>
              <a:cs typeface="Arabic Typesetting" panose="03020402040406030203" pitchFamily="66" charset="-78"/>
            </a:endParaRPr>
          </a:p>
        </p:txBody>
      </p:sp>
      <p:sp>
        <p:nvSpPr>
          <p:cNvPr id="32" name="Rectangle 25">
            <a:extLst>
              <a:ext uri="{FF2B5EF4-FFF2-40B4-BE49-F238E27FC236}">
                <a16:creationId xmlns:a16="http://schemas.microsoft.com/office/drawing/2014/main" id="{55BC198F-74D3-411F-98B7-5F071F53573E}"/>
              </a:ext>
            </a:extLst>
          </p:cNvPr>
          <p:cNvSpPr/>
          <p:nvPr/>
        </p:nvSpPr>
        <p:spPr>
          <a:xfrm>
            <a:off x="9604625" y="3952173"/>
            <a:ext cx="2520000" cy="360000"/>
          </a:xfrm>
          <a:prstGeom prst="rect">
            <a:avLst/>
          </a:prstGeom>
          <a:solidFill>
            <a:schemeClr val="bg1"/>
          </a:solidFill>
          <a:ln>
            <a:solidFill>
              <a:srgbClr val="41719C"/>
            </a:solidFill>
          </a:ln>
        </p:spPr>
        <p:style>
          <a:lnRef idx="0">
            <a:schemeClr val="accent1"/>
          </a:lnRef>
          <a:fillRef idx="1">
            <a:schemeClr val="accent1"/>
          </a:fillRef>
          <a:effectRef idx="0">
            <a:schemeClr val="dk1"/>
          </a:effectRef>
          <a:fontRef idx="minor">
            <a:schemeClr val="lt1"/>
          </a:fontRef>
        </p:style>
        <p:txBody>
          <a:bodyPr rtlCol="0" anchor="ctr"/>
          <a:lstStyle/>
          <a:p>
            <a:pPr algn="ctr"/>
            <a:endParaRPr lang="en-US" sz="2400" dirty="0">
              <a:solidFill>
                <a:srgbClr val="41719C"/>
              </a:solidFill>
              <a:latin typeface="Arial" panose="020B0604020202020204" pitchFamily="34" charset="0"/>
              <a:cs typeface="Arabic Typesetting" panose="03020402040406030203" pitchFamily="66" charset="-78"/>
            </a:endParaRPr>
          </a:p>
        </p:txBody>
      </p:sp>
      <p:sp>
        <p:nvSpPr>
          <p:cNvPr id="33" name="Rectangle 25">
            <a:extLst>
              <a:ext uri="{FF2B5EF4-FFF2-40B4-BE49-F238E27FC236}">
                <a16:creationId xmlns:a16="http://schemas.microsoft.com/office/drawing/2014/main" id="{AE88C705-5790-4221-B228-CE353A138A7C}"/>
              </a:ext>
            </a:extLst>
          </p:cNvPr>
          <p:cNvSpPr/>
          <p:nvPr/>
        </p:nvSpPr>
        <p:spPr>
          <a:xfrm>
            <a:off x="9604625" y="4703732"/>
            <a:ext cx="2520000" cy="360000"/>
          </a:xfrm>
          <a:prstGeom prst="rect">
            <a:avLst/>
          </a:prstGeom>
          <a:solidFill>
            <a:schemeClr val="bg1"/>
          </a:solidFill>
          <a:ln>
            <a:solidFill>
              <a:srgbClr val="41719C"/>
            </a:solidFill>
          </a:ln>
        </p:spPr>
        <p:style>
          <a:lnRef idx="0">
            <a:schemeClr val="accent1"/>
          </a:lnRef>
          <a:fillRef idx="1">
            <a:schemeClr val="accent1"/>
          </a:fillRef>
          <a:effectRef idx="0">
            <a:schemeClr val="dk1"/>
          </a:effectRef>
          <a:fontRef idx="minor">
            <a:schemeClr val="lt1"/>
          </a:fontRef>
        </p:style>
        <p:txBody>
          <a:bodyPr rtlCol="0" anchor="ctr"/>
          <a:lstStyle/>
          <a:p>
            <a:pPr algn="ctr"/>
            <a:endParaRPr lang="en-US" sz="2400" dirty="0">
              <a:solidFill>
                <a:srgbClr val="41719C"/>
              </a:solidFill>
              <a:latin typeface="Arial" panose="020B0604020202020204" pitchFamily="34" charset="0"/>
              <a:cs typeface="Arabic Typesetting" panose="03020402040406030203" pitchFamily="66" charset="-78"/>
            </a:endParaRPr>
          </a:p>
        </p:txBody>
      </p:sp>
    </p:spTree>
    <p:extLst>
      <p:ext uri="{BB962C8B-B14F-4D97-AF65-F5344CB8AC3E}">
        <p14:creationId xmlns:p14="http://schemas.microsoft.com/office/powerpoint/2010/main" val="36815156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7 - Ομάδα"/>
          <p:cNvGrpSpPr/>
          <p:nvPr/>
        </p:nvGrpSpPr>
        <p:grpSpPr>
          <a:xfrm>
            <a:off x="2272464" y="2857500"/>
            <a:ext cx="8641613" cy="581024"/>
            <a:chOff x="2428875" y="2857500"/>
            <a:chExt cx="7439025" cy="581024"/>
          </a:xfrm>
        </p:grpSpPr>
        <p:sp>
          <p:nvSpPr>
            <p:cNvPr id="3" name="Rectangle 2"/>
            <p:cNvSpPr/>
            <p:nvPr/>
          </p:nvSpPr>
          <p:spPr>
            <a:xfrm>
              <a:off x="2428875" y="2857500"/>
              <a:ext cx="666750" cy="571500"/>
            </a:xfrm>
            <a:prstGeom prst="rect">
              <a:avLst/>
            </a:prstGeom>
            <a:solidFill>
              <a:srgbClr val="3462AB"/>
            </a:solidFill>
            <a:ln>
              <a:solidFill>
                <a:srgbClr val="3462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3200" b="1" dirty="0">
                  <a:latin typeface="Calibri" panose="020F0502020204030204" pitchFamily="34" charset="0"/>
                  <a:cs typeface="Calibri" panose="020F0502020204030204" pitchFamily="34" charset="0"/>
                </a:rPr>
                <a:t>2</a:t>
              </a:r>
              <a:r>
                <a:rPr lang="en-US" sz="3200" b="1" dirty="0">
                  <a:latin typeface="Calibri" panose="020F0502020204030204" pitchFamily="34" charset="0"/>
                  <a:cs typeface="Calibri" panose="020F0502020204030204" pitchFamily="34" charset="0"/>
                </a:rPr>
                <a:t>.</a:t>
              </a:r>
              <a:r>
                <a:rPr lang="en-US" sz="2400" dirty="0" err="1">
                  <a:latin typeface="Calibri" panose="020F0502020204030204" pitchFamily="34" charset="0"/>
                  <a:cs typeface="Calibri" panose="020F0502020204030204" pitchFamily="34" charset="0"/>
                </a:rPr>
                <a:t>i</a:t>
              </a:r>
              <a:endParaRPr lang="en-US" sz="3200" dirty="0">
                <a:latin typeface="Calibri" panose="020F0502020204030204" pitchFamily="34" charset="0"/>
                <a:cs typeface="Calibri" panose="020F0502020204030204" pitchFamily="34" charset="0"/>
              </a:endParaRPr>
            </a:p>
          </p:txBody>
        </p:sp>
        <p:sp>
          <p:nvSpPr>
            <p:cNvPr id="7" name="TextBox 6"/>
            <p:cNvSpPr txBox="1"/>
            <p:nvPr/>
          </p:nvSpPr>
          <p:spPr>
            <a:xfrm>
              <a:off x="3248023" y="2876549"/>
              <a:ext cx="6619877" cy="561975"/>
            </a:xfrm>
            <a:prstGeom prst="rect">
              <a:avLst/>
            </a:prstGeom>
            <a:noFill/>
          </p:spPr>
          <p:txBody>
            <a:bodyPr wrap="square" rtlCol="0" anchor="ctr">
              <a:noAutofit/>
            </a:bodyPr>
            <a:lstStyle/>
            <a:p>
              <a:r>
                <a:rPr lang="el-GR" b="1" dirty="0">
                  <a:solidFill>
                    <a:srgbClr val="3462AB"/>
                  </a:solidFill>
                  <a:latin typeface="Calibri" panose="020F0502020204030204" pitchFamily="34" charset="0"/>
                  <a:cs typeface="Calibri" panose="020F0502020204030204" pitchFamily="34" charset="0"/>
                </a:rPr>
                <a:t>Στόχος 1: Ταχύτερη και αποτελεσματικότερη απονομή της Δικαιοσύνης </a:t>
              </a:r>
              <a:endParaRPr lang="en-US" b="1" dirty="0">
                <a:solidFill>
                  <a:srgbClr val="3462AB"/>
                </a:solidFill>
                <a:latin typeface="Calibri" panose="020F0502020204030204" pitchFamily="34" charset="0"/>
                <a:cs typeface="Calibri" panose="020F0502020204030204" pitchFamily="34" charset="0"/>
              </a:endParaRPr>
            </a:p>
          </p:txBody>
        </p:sp>
      </p:grpSp>
      <p:sp>
        <p:nvSpPr>
          <p:cNvPr id="12" name="Slide Number Placeholder 11"/>
          <p:cNvSpPr>
            <a:spLocks noGrp="1"/>
          </p:cNvSpPr>
          <p:nvPr>
            <p:ph type="sldNum" sz="quarter" idx="12"/>
          </p:nvPr>
        </p:nvSpPr>
        <p:spPr/>
        <p:txBody>
          <a:bodyPr/>
          <a:lstStyle/>
          <a:p>
            <a:fld id="{51543827-C2B0-46E7-89AA-B56A23F9ACD0}" type="slidenum">
              <a:rPr lang="en-US" smtClean="0"/>
              <a:pPr/>
              <a:t>8</a:t>
            </a:fld>
            <a:endParaRPr lang="en-US"/>
          </a:p>
        </p:txBody>
      </p:sp>
    </p:spTree>
    <p:extLst>
      <p:ext uri="{BB962C8B-B14F-4D97-AF65-F5344CB8AC3E}">
        <p14:creationId xmlns:p14="http://schemas.microsoft.com/office/powerpoint/2010/main" val="5473656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564"/>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7A0D1FF1-CFF7-4A16-9CDD-8F3B7ACBEA05}"/>
              </a:ext>
            </a:extLst>
          </p:cNvPr>
          <p:cNvGraphicFramePr>
            <a:graphicFrameLocks noChangeAspect="1"/>
          </p:cNvGraphicFramePr>
          <p:nvPr>
            <p:custDataLst>
              <p:tags r:id="rId1"/>
            </p:custDataLst>
            <p:extLst>
              <p:ext uri="{D42A27DB-BD31-4B8C-83A1-F6EECF244321}">
                <p14:modId xmlns:p14="http://schemas.microsoft.com/office/powerpoint/2010/main" val="325499580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592" imgH="591" progId="TCLayout.ActiveDocument.1">
                  <p:embed/>
                </p:oleObj>
              </mc:Choice>
              <mc:Fallback>
                <p:oleObj name="think-cell Slide" r:id="rId4" imgW="592" imgH="591"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pic>
        <p:nvPicPr>
          <p:cNvPr id="565" name="Google Shape;565;p73"/>
          <p:cNvPicPr preferRelativeResize="0"/>
          <p:nvPr/>
        </p:nvPicPr>
        <p:blipFill rotWithShape="1">
          <a:blip r:embed="rId6">
            <a:alphaModFix/>
          </a:blip>
          <a:srcRect/>
          <a:stretch/>
        </p:blipFill>
        <p:spPr>
          <a:xfrm>
            <a:off x="1588" y="1588"/>
            <a:ext cx="1587" cy="1587"/>
          </a:xfrm>
          <a:prstGeom prst="rect">
            <a:avLst/>
          </a:prstGeom>
          <a:noFill/>
          <a:ln>
            <a:noFill/>
          </a:ln>
        </p:spPr>
      </p:pic>
      <p:sp>
        <p:nvSpPr>
          <p:cNvPr id="567" name="Google Shape;567;p7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l-GR">
                <a:latin typeface="+mn-lt"/>
              </a:rPr>
              <a:t>9</a:t>
            </a:fld>
            <a:endParaRPr>
              <a:latin typeface="+mn-lt"/>
            </a:endParaRPr>
          </a:p>
        </p:txBody>
      </p:sp>
      <p:sp>
        <p:nvSpPr>
          <p:cNvPr id="569" name="Google Shape;569;p73"/>
          <p:cNvSpPr txBox="1"/>
          <p:nvPr/>
        </p:nvSpPr>
        <p:spPr>
          <a:xfrm>
            <a:off x="724501" y="1248209"/>
            <a:ext cx="10759497" cy="1297536"/>
          </a:xfrm>
          <a:prstGeom prst="rect">
            <a:avLst/>
          </a:prstGeom>
          <a:noFill/>
          <a:ln>
            <a:noFill/>
          </a:ln>
        </p:spPr>
        <p:txBody>
          <a:bodyPr spcFirstLastPara="1" wrap="square" lIns="91425" tIns="45700" rIns="91425" bIns="45700" anchor="ctr" anchorCtr="0">
            <a:noAutofit/>
          </a:bodyPr>
          <a:lstStyle/>
          <a:p>
            <a:pPr marL="0" marR="0" lvl="0" indent="0" algn="just" rtl="0">
              <a:spcBef>
                <a:spcPts val="0"/>
              </a:spcBef>
              <a:spcAft>
                <a:spcPts val="0"/>
              </a:spcAft>
              <a:buNone/>
            </a:pPr>
            <a:r>
              <a:rPr lang="el-GR" b="1" dirty="0">
                <a:solidFill>
                  <a:srgbClr val="1E4E79"/>
                </a:solidFill>
                <a:latin typeface="+mn-lt"/>
                <a:ea typeface="Calibri"/>
                <a:cs typeface="Calibri"/>
                <a:sym typeface="Calibri"/>
              </a:rPr>
              <a:t>Στόχος 1: Ταχύτερη και αποτελεσματικότερη απονομή της Δικαιοσύνης: </a:t>
            </a:r>
            <a:endParaRPr b="1" dirty="0">
              <a:solidFill>
                <a:srgbClr val="1E4E79"/>
              </a:solidFill>
              <a:latin typeface="+mn-lt"/>
              <a:ea typeface="Calibri"/>
              <a:cs typeface="Calibri"/>
              <a:sym typeface="Calibri"/>
            </a:endParaRPr>
          </a:p>
          <a:p>
            <a:pPr marL="0" marR="0" lvl="0" indent="0" algn="just" rtl="0">
              <a:spcBef>
                <a:spcPts val="0"/>
              </a:spcBef>
              <a:spcAft>
                <a:spcPts val="0"/>
              </a:spcAft>
              <a:buNone/>
            </a:pPr>
            <a:r>
              <a:rPr lang="el-GR" sz="1100" dirty="0">
                <a:solidFill>
                  <a:schemeClr val="dk1"/>
                </a:solidFill>
                <a:latin typeface="+mn-lt"/>
                <a:ea typeface="Calibri"/>
                <a:cs typeface="Calibri"/>
                <a:sym typeface="Calibri"/>
              </a:rPr>
              <a:t>Όπως προκύπτει από τα στοιχεία του ετήσιου Πίνακα Αποτελεσμάτων της Ευρωπαϊκής Επιτροπής για την ανεξαρτησία, την ποιότητα και την αποτελεσματικότητα της Δικαιοσύνης στις χώρες μέλη της ΕΕ (EU Justice </a:t>
            </a:r>
            <a:r>
              <a:rPr lang="el-GR" sz="1100" dirty="0" err="1">
                <a:solidFill>
                  <a:schemeClr val="dk1"/>
                </a:solidFill>
                <a:latin typeface="+mn-lt"/>
                <a:ea typeface="Calibri"/>
                <a:cs typeface="Calibri"/>
                <a:sym typeface="Calibri"/>
              </a:rPr>
              <a:t>Scoreboard</a:t>
            </a:r>
            <a:r>
              <a:rPr lang="el-GR" sz="1100" dirty="0">
                <a:solidFill>
                  <a:schemeClr val="dk1"/>
                </a:solidFill>
                <a:latin typeface="+mn-lt"/>
                <a:ea typeface="Calibri"/>
                <a:cs typeface="Calibri"/>
                <a:sym typeface="Calibri"/>
              </a:rPr>
              <a:t>), η χώρα μας, σύμφωνα με τους σχετικούς δείκτες,  βρίσκεται σε χαμηλή θέση συγκριτικά με τις άλλες Ευρωπαϊκές χώρες.  Ακόμη, σε κάποιες περιπτώσεις,  η χώρα μας δεν έχει περιληφθεί στους σχετικούς δείκτες αξιολόγησης της δικαιοσύνης, όπως  τον δείκτη (</a:t>
            </a:r>
            <a:r>
              <a:rPr lang="el-GR" sz="1100" dirty="0" err="1">
                <a:solidFill>
                  <a:schemeClr val="dk1"/>
                </a:solidFill>
                <a:latin typeface="+mn-lt"/>
                <a:ea typeface="Calibri"/>
                <a:cs typeface="Calibri"/>
                <a:sym typeface="Calibri"/>
              </a:rPr>
              <a:t>Just-stat</a:t>
            </a:r>
            <a:r>
              <a:rPr lang="el-GR" sz="1100" dirty="0">
                <a:solidFill>
                  <a:schemeClr val="dk1"/>
                </a:solidFill>
                <a:latin typeface="+mn-lt"/>
                <a:ea typeface="Calibri"/>
                <a:cs typeface="Calibri"/>
                <a:sym typeface="Calibri"/>
              </a:rPr>
              <a:t>). Η επιτυχής εφαρμογή του σχεδίου δράσης του Υπουργείου μας θα συμβάλλει στην  βελτίωση της θέσης της χώρας μας στον Τομέα της Δικαιοσύνης στην Ευρωπαϊκή Ένωση</a:t>
            </a:r>
            <a:r>
              <a:rPr lang="el-GR" sz="1100" dirty="0">
                <a:solidFill>
                  <a:srgbClr val="548135"/>
                </a:solidFill>
                <a:latin typeface="+mn-lt"/>
                <a:ea typeface="Calibri"/>
                <a:cs typeface="Calibri"/>
                <a:sym typeface="Calibri"/>
              </a:rPr>
              <a:t>. </a:t>
            </a:r>
            <a:r>
              <a:rPr lang="el-GR" sz="1100" dirty="0">
                <a:solidFill>
                  <a:schemeClr val="dk1"/>
                </a:solidFill>
                <a:latin typeface="+mn-lt"/>
                <a:ea typeface="Calibri"/>
                <a:cs typeface="Calibri"/>
                <a:sym typeface="Calibri"/>
              </a:rPr>
              <a:t>Ο</a:t>
            </a:r>
            <a:r>
              <a:rPr lang="el-GR" sz="1100" dirty="0">
                <a:solidFill>
                  <a:srgbClr val="548135"/>
                </a:solidFill>
                <a:latin typeface="+mn-lt"/>
                <a:ea typeface="Calibri"/>
                <a:cs typeface="Calibri"/>
                <a:sym typeface="Calibri"/>
              </a:rPr>
              <a:t> </a:t>
            </a:r>
            <a:r>
              <a:rPr lang="el-GR" sz="1100" dirty="0">
                <a:solidFill>
                  <a:schemeClr val="dk1"/>
                </a:solidFill>
                <a:latin typeface="+mn-lt"/>
                <a:ea typeface="Calibri"/>
                <a:cs typeface="Calibri"/>
                <a:sym typeface="Calibri"/>
              </a:rPr>
              <a:t>προσδιορισμός προσδοκώμενων αποτελεσμάτων για το 2021 εστιάζει κυρίως στον δείκτη επίλυσης υποθέσεων, ο οποίος προκύπτει από τον αριθμό των υποθέσεων που τελικώς εκκαθαρίζονται συγκριτικά με τον αριθμό υποθέσεων που εισάγονται. Σε βάθος πενταετίας ο στόχος είναι η προσέγγιση του μέσου δείκτη επίλυσης υποθέσεων των τριών πρώτων χωρών της Ε.Ε.. </a:t>
            </a:r>
            <a:endParaRPr sz="1100" dirty="0">
              <a:latin typeface="+mn-lt"/>
            </a:endParaRPr>
          </a:p>
          <a:p>
            <a:pPr marL="0" marR="0" lvl="0" indent="0" algn="just" rtl="0">
              <a:spcBef>
                <a:spcPts val="0"/>
              </a:spcBef>
              <a:spcAft>
                <a:spcPts val="0"/>
              </a:spcAft>
              <a:buNone/>
            </a:pPr>
            <a:r>
              <a:rPr lang="el-GR" sz="1100" dirty="0">
                <a:solidFill>
                  <a:srgbClr val="548135"/>
                </a:solidFill>
                <a:latin typeface="+mn-lt"/>
                <a:ea typeface="Calibri"/>
                <a:cs typeface="Calibri"/>
                <a:sym typeface="Calibri"/>
              </a:rPr>
              <a:t> </a:t>
            </a:r>
            <a:endParaRPr sz="1100" dirty="0">
              <a:solidFill>
                <a:srgbClr val="548135"/>
              </a:solidFill>
              <a:latin typeface="+mn-lt"/>
              <a:ea typeface="Calibri"/>
              <a:cs typeface="Calibri"/>
              <a:sym typeface="Calibri"/>
            </a:endParaRPr>
          </a:p>
        </p:txBody>
      </p:sp>
      <p:sp>
        <p:nvSpPr>
          <p:cNvPr id="570" name="Google Shape;570;p73"/>
          <p:cNvSpPr txBox="1"/>
          <p:nvPr/>
        </p:nvSpPr>
        <p:spPr>
          <a:xfrm>
            <a:off x="724501" y="2782526"/>
            <a:ext cx="2916000" cy="2447453"/>
          </a:xfrm>
          <a:prstGeom prst="rect">
            <a:avLst/>
          </a:prstGeom>
          <a:noFill/>
          <a:ln w="9525" cap="flat" cmpd="sng">
            <a:solidFill>
              <a:srgbClr val="1E4E79"/>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l-GR" sz="1200" b="1" dirty="0">
                <a:solidFill>
                  <a:schemeClr val="dk1"/>
                </a:solidFill>
                <a:latin typeface="+mn-lt"/>
                <a:ea typeface="Calibri"/>
                <a:cs typeface="Calibri"/>
                <a:sym typeface="Calibri"/>
              </a:rPr>
              <a:t>Επιτάχυνση και Ποιοτική Αναβάθμιση του Συστήματος Απονομής της Δικαιοσύνης</a:t>
            </a:r>
            <a:endParaRPr sz="1200" b="1" dirty="0">
              <a:solidFill>
                <a:schemeClr val="dk1"/>
              </a:solidFill>
              <a:latin typeface="+mn-lt"/>
              <a:ea typeface="Calibri"/>
              <a:cs typeface="Calibri"/>
              <a:sym typeface="Calibri"/>
            </a:endParaRPr>
          </a:p>
        </p:txBody>
      </p:sp>
      <p:sp>
        <p:nvSpPr>
          <p:cNvPr id="571" name="Google Shape;571;p73"/>
          <p:cNvSpPr/>
          <p:nvPr/>
        </p:nvSpPr>
        <p:spPr>
          <a:xfrm>
            <a:off x="5471998" y="2678806"/>
            <a:ext cx="6012000" cy="2566691"/>
          </a:xfrm>
          <a:prstGeom prst="rect">
            <a:avLst/>
          </a:prstGeom>
          <a:solidFill>
            <a:srgbClr val="D8D8D8"/>
          </a:solidFill>
          <a:ln>
            <a:noFill/>
          </a:ln>
        </p:spPr>
        <p:txBody>
          <a:bodyPr spcFirstLastPara="1" wrap="square" lIns="91425" tIns="45700" rIns="91425" bIns="45700" anchor="ctr" anchorCtr="0">
            <a:noAutofit/>
          </a:bodyPr>
          <a:lstStyle/>
          <a:p>
            <a:pPr marL="0" marR="0" lvl="0" indent="0" algn="just" rtl="0">
              <a:spcBef>
                <a:spcPts val="0"/>
              </a:spcBef>
              <a:spcAft>
                <a:spcPts val="0"/>
              </a:spcAft>
              <a:buNone/>
            </a:pPr>
            <a:r>
              <a:rPr lang="el-GR" sz="1100" dirty="0">
                <a:sym typeface="Calibri"/>
              </a:rPr>
              <a:t>Η υλοποίηση ενεργειών σχετικά με την επιτάχυνση και την ποιοτική αναβάθμιση του Συστήματος Απονομής της Δικαιοσύνης έχει ως στόχο την προσέγγιση του μέσου δείκτη επίλυσης υποθέσεων των τριών πρώτων χωρών της Ευρωπαϊκής ‘</a:t>
            </a:r>
            <a:r>
              <a:rPr lang="el-GR" sz="1100" dirty="0" err="1">
                <a:sym typeface="Calibri"/>
              </a:rPr>
              <a:t>Ενωσης</a:t>
            </a:r>
            <a:r>
              <a:rPr lang="el-GR" sz="1100" dirty="0">
                <a:sym typeface="Calibri"/>
              </a:rPr>
              <a:t> σε βάθος πενταετίας, συγκριτικά με το δείκτη 99% που ίσχυε κατά το έτος 2016 (European </a:t>
            </a:r>
            <a:r>
              <a:rPr lang="el-GR" sz="1100" dirty="0" err="1">
                <a:sym typeface="Calibri"/>
              </a:rPr>
              <a:t>Judicial</a:t>
            </a:r>
            <a:r>
              <a:rPr lang="el-GR" sz="1100" dirty="0">
                <a:sym typeface="Calibri"/>
              </a:rPr>
              <a:t> Systems  - </a:t>
            </a:r>
            <a:r>
              <a:rPr lang="el-GR" sz="1100" dirty="0" err="1">
                <a:sym typeface="Calibri"/>
              </a:rPr>
              <a:t>Efficiency</a:t>
            </a:r>
            <a:r>
              <a:rPr lang="el-GR" sz="1100" dirty="0">
                <a:sym typeface="Calibri"/>
              </a:rPr>
              <a:t> and Quality of Justice, CEPEJ STUDIES, No.26 – </a:t>
            </a:r>
            <a:r>
              <a:rPr lang="el-GR" sz="1100" dirty="0" err="1">
                <a:sym typeface="Calibri"/>
              </a:rPr>
              <a:t>Τable</a:t>
            </a:r>
            <a:r>
              <a:rPr lang="el-GR" sz="1100" dirty="0">
                <a:sym typeface="Calibri"/>
              </a:rPr>
              <a:t> 5.7 – </a:t>
            </a:r>
            <a:r>
              <a:rPr lang="el-GR" sz="1100" dirty="0" err="1">
                <a:sym typeface="Calibri"/>
              </a:rPr>
              <a:t>Clearance</a:t>
            </a:r>
            <a:r>
              <a:rPr lang="el-GR" sz="1100" dirty="0">
                <a:sym typeface="Calibri"/>
              </a:rPr>
              <a:t> </a:t>
            </a:r>
            <a:r>
              <a:rPr lang="el-GR" sz="1100" dirty="0" err="1">
                <a:sym typeface="Calibri"/>
              </a:rPr>
              <a:t>rate</a:t>
            </a:r>
            <a:r>
              <a:rPr lang="el-GR" sz="1100" dirty="0">
                <a:sym typeface="Calibri"/>
              </a:rPr>
              <a:t> of </a:t>
            </a:r>
            <a:r>
              <a:rPr lang="el-GR" sz="1100" dirty="0" err="1">
                <a:sym typeface="Calibri"/>
              </a:rPr>
              <a:t>first</a:t>
            </a:r>
            <a:r>
              <a:rPr lang="el-GR" sz="1100" dirty="0">
                <a:sym typeface="Calibri"/>
              </a:rPr>
              <a:t> </a:t>
            </a:r>
            <a:r>
              <a:rPr lang="el-GR" sz="1100" dirty="0" err="1">
                <a:sym typeface="Calibri"/>
              </a:rPr>
              <a:t>instance</a:t>
            </a:r>
            <a:r>
              <a:rPr lang="el-GR" sz="1100" dirty="0">
                <a:sym typeface="Calibri"/>
              </a:rPr>
              <a:t> </a:t>
            </a:r>
            <a:r>
              <a:rPr lang="el-GR" sz="1100" dirty="0" err="1">
                <a:sym typeface="Calibri"/>
              </a:rPr>
              <a:t>civil</a:t>
            </a:r>
            <a:r>
              <a:rPr lang="el-GR" sz="1100" dirty="0">
                <a:sym typeface="Calibri"/>
              </a:rPr>
              <a:t> and </a:t>
            </a:r>
            <a:r>
              <a:rPr lang="el-GR" sz="1100" dirty="0" err="1">
                <a:sym typeface="Calibri"/>
              </a:rPr>
              <a:t>commercial</a:t>
            </a:r>
            <a:r>
              <a:rPr lang="el-GR" sz="1100" dirty="0">
                <a:sym typeface="Calibri"/>
              </a:rPr>
              <a:t> </a:t>
            </a:r>
            <a:r>
              <a:rPr lang="el-GR" sz="1100" dirty="0" err="1">
                <a:sym typeface="Calibri"/>
              </a:rPr>
              <a:t>litigious</a:t>
            </a:r>
            <a:r>
              <a:rPr lang="el-GR" sz="1100" dirty="0">
                <a:sym typeface="Calibri"/>
              </a:rPr>
              <a:t>  </a:t>
            </a:r>
            <a:r>
              <a:rPr lang="el-GR" sz="1100" dirty="0" err="1">
                <a:sym typeface="Calibri"/>
              </a:rPr>
              <a:t>cases</a:t>
            </a:r>
            <a:r>
              <a:rPr lang="el-GR" sz="1100" dirty="0">
                <a:sym typeface="Calibri"/>
              </a:rPr>
              <a:t> ,2010-2016). Αυτός ο δείκτης</a:t>
            </a:r>
            <a:r>
              <a:rPr lang="en-US" sz="1100" dirty="0">
                <a:sym typeface="Calibri"/>
              </a:rPr>
              <a:t> </a:t>
            </a:r>
            <a:r>
              <a:rPr lang="el-GR" sz="1100" dirty="0">
                <a:sym typeface="Calibri"/>
              </a:rPr>
              <a:t>αφορά στο ρυθμό επίλυσης υποθέσεων </a:t>
            </a:r>
            <a:r>
              <a:rPr lang="en-US" sz="1100" dirty="0">
                <a:sym typeface="Calibri"/>
              </a:rPr>
              <a:t>(resolving rate), </a:t>
            </a:r>
            <a:r>
              <a:rPr lang="el-GR" sz="1100" dirty="0">
                <a:sym typeface="Calibri"/>
              </a:rPr>
              <a:t>ήτοι στον συνολικό αριθμό των τελεσίδικων υποθέσεων προς τον αριθμό των υποθέσεων που εισέρχονται για εκδίκαση</a:t>
            </a:r>
            <a:r>
              <a:rPr lang="en-US" sz="1100" dirty="0">
                <a:sym typeface="Calibri"/>
              </a:rPr>
              <a:t> - </a:t>
            </a:r>
            <a:r>
              <a:rPr lang="el-GR" sz="1100" dirty="0">
                <a:sym typeface="Calibri"/>
              </a:rPr>
              <a:t>(Επίλυση – Εκκαθάριση υποθέσεων / εισερχόμενες υποθέσεις) X 100</a:t>
            </a:r>
            <a:r>
              <a:rPr lang="en-US" sz="1100" dirty="0">
                <a:sym typeface="Calibri"/>
              </a:rPr>
              <a:t>. H </a:t>
            </a:r>
            <a:r>
              <a:rPr lang="el-GR" sz="1100" dirty="0">
                <a:sym typeface="Calibri"/>
              </a:rPr>
              <a:t> επίτευξη αυτού του δείκτη θα βελτιώσει τη θέση της Ελλάδος στο διεθνή δείκτη – </a:t>
            </a:r>
            <a:r>
              <a:rPr lang="el-GR" sz="1100" dirty="0" err="1">
                <a:sym typeface="Calibri"/>
              </a:rPr>
              <a:t>Clearance</a:t>
            </a:r>
            <a:r>
              <a:rPr lang="el-GR" sz="1100" dirty="0">
                <a:sym typeface="Calibri"/>
              </a:rPr>
              <a:t> </a:t>
            </a:r>
            <a:r>
              <a:rPr lang="el-GR" sz="1100" dirty="0" err="1">
                <a:sym typeface="Calibri"/>
              </a:rPr>
              <a:t>rate</a:t>
            </a:r>
            <a:r>
              <a:rPr lang="el-GR" sz="1100" dirty="0">
                <a:sym typeface="Calibri"/>
              </a:rPr>
              <a:t> of </a:t>
            </a:r>
            <a:r>
              <a:rPr lang="en-US" sz="1100" dirty="0">
                <a:sym typeface="Calibri"/>
              </a:rPr>
              <a:t>F</a:t>
            </a:r>
            <a:r>
              <a:rPr lang="el-GR" sz="1100" dirty="0" err="1">
                <a:sym typeface="Calibri"/>
              </a:rPr>
              <a:t>irst</a:t>
            </a:r>
            <a:r>
              <a:rPr lang="el-GR" sz="1100" dirty="0">
                <a:sym typeface="Calibri"/>
              </a:rPr>
              <a:t> </a:t>
            </a:r>
            <a:r>
              <a:rPr lang="el-GR" sz="1100" dirty="0" err="1">
                <a:sym typeface="Calibri"/>
              </a:rPr>
              <a:t>instance</a:t>
            </a:r>
            <a:r>
              <a:rPr lang="el-GR" sz="1100" dirty="0">
                <a:sym typeface="Calibri"/>
              </a:rPr>
              <a:t> </a:t>
            </a:r>
            <a:r>
              <a:rPr lang="el-GR" sz="1100" dirty="0" err="1">
                <a:sym typeface="Calibri"/>
              </a:rPr>
              <a:t>civil</a:t>
            </a:r>
            <a:r>
              <a:rPr lang="el-GR" sz="1100" dirty="0">
                <a:sym typeface="Calibri"/>
              </a:rPr>
              <a:t> and </a:t>
            </a:r>
            <a:r>
              <a:rPr lang="el-GR" sz="1100" dirty="0" err="1">
                <a:sym typeface="Calibri"/>
              </a:rPr>
              <a:t>commercial</a:t>
            </a:r>
            <a:r>
              <a:rPr lang="el-GR" sz="1100" dirty="0">
                <a:sym typeface="Calibri"/>
              </a:rPr>
              <a:t> </a:t>
            </a:r>
            <a:r>
              <a:rPr lang="el-GR" sz="1100" dirty="0" err="1">
                <a:sym typeface="Calibri"/>
              </a:rPr>
              <a:t>litigious</a:t>
            </a:r>
            <a:r>
              <a:rPr lang="el-GR" sz="1100" dirty="0">
                <a:sym typeface="Calibri"/>
              </a:rPr>
              <a:t>  </a:t>
            </a:r>
            <a:r>
              <a:rPr lang="el-GR" sz="1100" dirty="0" err="1">
                <a:sym typeface="Calibri"/>
              </a:rPr>
              <a:t>cases</a:t>
            </a:r>
            <a:r>
              <a:rPr lang="el-GR" sz="1100" dirty="0">
                <a:sym typeface="Calibri"/>
              </a:rPr>
              <a:t>,</a:t>
            </a:r>
            <a:r>
              <a:rPr lang="en-US" sz="1100" dirty="0">
                <a:sym typeface="Calibri"/>
              </a:rPr>
              <a:t> European Judicial Systems – Efficiency and Quality of Justice, </a:t>
            </a:r>
            <a:r>
              <a:rPr lang="en-US" sz="1100" dirty="0" err="1">
                <a:sym typeface="Calibri"/>
              </a:rPr>
              <a:t>Cepej</a:t>
            </a:r>
            <a:r>
              <a:rPr lang="en-US" sz="1100" dirty="0">
                <a:sym typeface="Calibri"/>
              </a:rPr>
              <a:t> Studies</a:t>
            </a:r>
            <a:r>
              <a:rPr lang="el-GR" sz="1100" dirty="0">
                <a:sym typeface="Calibri"/>
              </a:rPr>
              <a:t>.</a:t>
            </a:r>
            <a:r>
              <a:rPr lang="en-US" sz="1100" dirty="0">
                <a:sym typeface="Calibri"/>
              </a:rPr>
              <a:t> </a:t>
            </a:r>
            <a:endParaRPr lang="el-GR" sz="1100" dirty="0">
              <a:sym typeface="Calibri"/>
            </a:endParaRPr>
          </a:p>
        </p:txBody>
      </p:sp>
      <p:sp>
        <p:nvSpPr>
          <p:cNvPr id="573" name="Google Shape;573;p73"/>
          <p:cNvSpPr/>
          <p:nvPr/>
        </p:nvSpPr>
        <p:spPr>
          <a:xfrm>
            <a:off x="3812812" y="2782527"/>
            <a:ext cx="1552809" cy="1710813"/>
          </a:xfrm>
          <a:prstGeom prst="rect">
            <a:avLst/>
          </a:prstGeom>
          <a:noFill/>
          <a:ln w="9525" cap="flat" cmpd="sng">
            <a:solidFill>
              <a:srgbClr val="1E4E79"/>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l-GR" sz="1400" b="1" dirty="0">
                <a:latin typeface="+mn-lt"/>
                <a:ea typeface="Calibri"/>
                <a:cs typeface="Calibri"/>
                <a:sym typeface="Calibri"/>
              </a:rPr>
              <a:t>Τιμή-στόχος δείκτη</a:t>
            </a:r>
            <a:r>
              <a:rPr lang="el-GR" sz="1400" b="1" strike="sngStrike" dirty="0">
                <a:latin typeface="+mn-lt"/>
                <a:ea typeface="Calibri"/>
                <a:cs typeface="Calibri"/>
                <a:sym typeface="Calibri"/>
              </a:rPr>
              <a:t> </a:t>
            </a:r>
          </a:p>
          <a:p>
            <a:pPr marL="0" marR="0" lvl="0" indent="0" algn="ctr" rtl="0">
              <a:spcBef>
                <a:spcPts val="0"/>
              </a:spcBef>
              <a:spcAft>
                <a:spcPts val="0"/>
              </a:spcAft>
              <a:buNone/>
            </a:pPr>
            <a:r>
              <a:rPr lang="el-GR" sz="1400" b="1" dirty="0">
                <a:ea typeface="Calibri"/>
                <a:cs typeface="Calibri"/>
                <a:sym typeface="Calibri"/>
              </a:rPr>
              <a:t>   105%</a:t>
            </a:r>
            <a:endParaRPr sz="1400" b="1" strike="sngStrike" dirty="0">
              <a:ea typeface="Calibri"/>
              <a:cs typeface="Calibri"/>
              <a:sym typeface="Calibri"/>
            </a:endParaRPr>
          </a:p>
        </p:txBody>
      </p:sp>
      <p:sp>
        <p:nvSpPr>
          <p:cNvPr id="574" name="Google Shape;574;p73"/>
          <p:cNvSpPr/>
          <p:nvPr/>
        </p:nvSpPr>
        <p:spPr>
          <a:xfrm>
            <a:off x="3812812" y="4611328"/>
            <a:ext cx="1552809" cy="618652"/>
          </a:xfrm>
          <a:prstGeom prst="rect">
            <a:avLst/>
          </a:prstGeom>
          <a:noFill/>
          <a:ln w="9525" cap="flat" cmpd="sng">
            <a:solidFill>
              <a:srgbClr val="1E4E79"/>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l-GR" sz="1400" b="1" dirty="0">
                <a:solidFill>
                  <a:schemeClr val="dk1"/>
                </a:solidFill>
                <a:latin typeface="+mn-lt"/>
                <a:ea typeface="Calibri"/>
                <a:cs typeface="Calibri"/>
                <a:sym typeface="Calibri"/>
              </a:rPr>
              <a:t>4ο τρίμηνο 2021</a:t>
            </a:r>
            <a:endParaRPr sz="1400" b="1" dirty="0">
              <a:solidFill>
                <a:schemeClr val="dk1"/>
              </a:solidFill>
              <a:latin typeface="+mn-lt"/>
              <a:ea typeface="Calibri"/>
              <a:cs typeface="Calibri"/>
              <a:sym typeface="Calibri"/>
            </a:endParaRPr>
          </a:p>
        </p:txBody>
      </p:sp>
      <p:sp>
        <p:nvSpPr>
          <p:cNvPr id="11" name="Title 1">
            <a:extLst>
              <a:ext uri="{FF2B5EF4-FFF2-40B4-BE49-F238E27FC236}">
                <a16:creationId xmlns:a16="http://schemas.microsoft.com/office/drawing/2014/main" id="{289725EA-4A5F-460D-932F-D331A8019D64}"/>
              </a:ext>
            </a:extLst>
          </p:cNvPr>
          <p:cNvSpPr txBox="1">
            <a:spLocks/>
          </p:cNvSpPr>
          <p:nvPr/>
        </p:nvSpPr>
        <p:spPr>
          <a:xfrm>
            <a:off x="857250" y="403226"/>
            <a:ext cx="10515600" cy="53022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200" kern="1200">
                <a:solidFill>
                  <a:schemeClr val="accent1">
                    <a:lumMod val="50000"/>
                  </a:schemeClr>
                </a:solidFill>
                <a:latin typeface="Arial" panose="020B0604020202020204" pitchFamily="34" charset="0"/>
                <a:ea typeface="+mj-ea"/>
                <a:cs typeface="Arial" panose="020B0604020202020204" pitchFamily="34" charset="0"/>
              </a:defRPr>
            </a:lvl1pPr>
          </a:lstStyle>
          <a:p>
            <a:pPr>
              <a:spcBef>
                <a:spcPts val="0"/>
              </a:spcBef>
            </a:pPr>
            <a:r>
              <a:rPr lang="el-GR" sz="2400" b="1" dirty="0">
                <a:latin typeface="Calibri" panose="020F0502020204030204" pitchFamily="34" charset="0"/>
                <a:cs typeface="Calibri" panose="020F0502020204030204" pitchFamily="34" charset="0"/>
              </a:rPr>
              <a:t>Στόχος 1: Προσδοκώμενα Αποτελέσματα</a:t>
            </a:r>
            <a:r>
              <a:rPr lang="en-US" sz="2400" b="1" dirty="0">
                <a:latin typeface="Calibri" panose="020F0502020204030204" pitchFamily="34" charset="0"/>
                <a:cs typeface="Calibri" panose="020F0502020204030204" pitchFamily="34" charset="0"/>
              </a:rPr>
              <a:t> </a:t>
            </a:r>
            <a:r>
              <a:rPr lang="el-GR" sz="2400" b="1" dirty="0">
                <a:latin typeface="Calibri" panose="020F0502020204030204" pitchFamily="34" charset="0"/>
                <a:cs typeface="Calibri" panose="020F0502020204030204" pitchFamily="34" charset="0"/>
              </a:rPr>
              <a:t>2021</a:t>
            </a:r>
            <a:endParaRPr lang="en-US" sz="2400" b="1" dirty="0">
              <a:latin typeface="Calibri" panose="020F0502020204030204" pitchFamily="34" charset="0"/>
              <a:cs typeface="Calibri" panose="020F0502020204030204" pitchFamily="34" charset="0"/>
            </a:endParaRPr>
          </a:p>
        </p:txBody>
      </p:sp>
      <p:sp>
        <p:nvSpPr>
          <p:cNvPr id="12" name="Right Triangle 11">
            <a:extLst>
              <a:ext uri="{FF2B5EF4-FFF2-40B4-BE49-F238E27FC236}">
                <a16:creationId xmlns:a16="http://schemas.microsoft.com/office/drawing/2014/main" id="{6172092F-C7E2-4A79-AAE4-640C762FFB47}"/>
              </a:ext>
            </a:extLst>
          </p:cNvPr>
          <p:cNvSpPr/>
          <p:nvPr/>
        </p:nvSpPr>
        <p:spPr>
          <a:xfrm>
            <a:off x="544128" y="446899"/>
            <a:ext cx="360747" cy="412279"/>
          </a:xfrm>
          <a:prstGeom prst="rtTriangle">
            <a:avLst/>
          </a:prstGeom>
          <a:solidFill>
            <a:srgbClr val="3462A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endParaRPr lang="en-US" sz="1200" i="1" dirty="0">
              <a:solidFill>
                <a:schemeClr val="bg1"/>
              </a:solidFill>
              <a:latin typeface="Calibri" panose="020F0502020204030204" pitchFamily="34" charset="0"/>
              <a:cs typeface="Calibri" panose="020F0502020204030204" pitchFamily="34" charset="0"/>
            </a:endParaRP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lt;root reqver=&quot;23045&quot;&gt;&lt;version val=&quot;25146&quot;/&gt;&lt;CPresentation id=&quot;1&quot;&gt;&lt;m_precDefaultNumber&gt;&lt;m_yearfmt&gt;&lt;begin val=&quot;0&quot;/&gt;&lt;end val=&quot;4&quot;/&gt;&lt;/m_yearfmt&gt;&lt;/m_precDefaultNumber&gt;&lt;m_precDefaultPercent&gt;&lt;m_yearfmt&gt;&lt;begin val=&quot;0&quot;/&gt;&lt;end val=&quot;4&quot;/&gt;&lt;/m_yearfmt&gt;&lt;/m_precDefaultPercent&gt;&lt;m_precDefaultDate&gt;&lt;m_bNumberIsYear val=&quot;0&quot;/&gt;&lt;m_strFormatTime&gt;%#m/%#d&lt;/m_strFormatTime&gt;&lt;m_yearfmt&gt;&lt;begin val=&quot;0&quot;/&gt;&lt;end val=&quot;0&quot;/&gt;&lt;/m_yearfmt&gt;&lt;/m_precDefaultDate&gt;&lt;m_precDefaultYear&gt;&lt;m_bNumberIsYear val=&quot;0&quot;/&gt;&lt;m_strFormatTime&gt;%Y&lt;/m_strFormatTime&gt;&lt;m_yearfmt&gt;&lt;begin val=&quot;0&quot;/&gt;&lt;end val=&quot;0&quot;/&gt;&lt;/m_yearfmt&gt;&lt;/m_precDefaultYear&gt;&lt;m_precDefaultQuarter&gt;&lt;m_bNumberIsYear val=&quot;0&quot;/&gt;&lt;m_strFormatTime&gt;Q%5&lt;/m_strFormatTime&gt;&lt;m_yearfmt&gt;&lt;begin val=&quot;0&quot;/&gt;&lt;end val=&quot;4&quot;/&gt;&lt;/m_yearfmt&gt;&lt;/m_precDefaultQuarter&gt;&lt;m_precDefaultMonth&gt;&lt;m_bNumberIsYear val=&quot;0&quot;/&gt;&lt;m_strFormatTime&gt;%1&lt;/m_strFormatTime&gt;&lt;m_yearfmt&gt;&lt;begin val=&quot;0&quot;/&gt;&lt;end val=&quot;4&quot;/&gt;&lt;/m_yearfmt&gt;&lt;/m_precDefaultMonth&gt;&lt;m_precDefaultWeek&gt;&lt;m_bNumberIsYear val=&quot;0&quot;/&gt;&lt;m_strFormatTime&gt;%d&lt;/m_strFormatTime&gt;&lt;m_yearfmt&gt;&lt;begin val=&quot;0&quot;/&gt;&lt;end val=&quot;4&quot;/&gt;&lt;/m_yearfmt&gt;&lt;/m_precDefaultWeek&gt;&lt;m_precDefaultDay&gt;&lt;m_bNumberIsYear val=&quot;0&quot;/&gt;&lt;m_strFormatTime&gt;%#d&lt;/m_strFormatTime&gt;&lt;m_yearfmt&gt;&lt;begin val=&quot;0&quot;/&gt;&lt;end val=&quot;4&quot;/&gt;&lt;/m_yearfmt&gt;&lt;/m_precDefaultDay&gt;&lt;m_mruColor&gt;&lt;m_vecMRU length=&quot;0&quot;/&gt;&lt;/m_mruColor&gt;&lt;m_eweekdayFirstOfWeek val=&quot;2&quot;/&gt;&lt;m_eweekdayFirstOfWorkweek val=&quot;2&quot;/&gt;&lt;m_eweekdayFirstOfWeekend val=&quot;7&quot;/&gt;&lt;/CPresentation&gt;&lt;/root&gt;"/>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fEPiKG5CKrw_DPx.yC_PGQ"/>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siCzR45tRzyvWgv8L4FTug"/>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3JCTpMDbWRYvL5jVxTLsng"/>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dyR8xTmHTBOMdux6p2maSA"/>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FfGrPeL2yceQ_OdrvZuqSw"/>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QfHJbRAD5Qp1SVQIXVlXZw"/>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3JCTpMDbWRYvL5jVxTLsng"/>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p95K.D0vSeq85.Qocf5Z5g"/>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p95K.D0vSeq85.Qocf5Z5g"/>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p95K.D0vSeq85.Qocf5Z5g"/>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tp95K.D0vSeq85.Qocf5Z5g"/>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tp95K.D0vSeq85.Qocf5Z5g"/>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tp95K.D0vSeq85.Qocf5Z5g"/>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5.xml><?xml version="1.0" encoding="utf-8"?>
<p:tagLst xmlns:a="http://schemas.openxmlformats.org/drawingml/2006/main" xmlns:r="http://schemas.openxmlformats.org/officeDocument/2006/relationships" xmlns:p="http://schemas.openxmlformats.org/presentationml/2006/main">
  <p:tag name="THINKCELLSHAPEDONOTDELETE" val="tp95K.D0vSeq85.Qocf5Z5g"/>
</p:tagLst>
</file>

<file path=ppt/tags/tag4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7.xml><?xml version="1.0" encoding="utf-8"?>
<p:tagLst xmlns:a="http://schemas.openxmlformats.org/drawingml/2006/main" xmlns:r="http://schemas.openxmlformats.org/officeDocument/2006/relationships" xmlns:p="http://schemas.openxmlformats.org/presentationml/2006/main">
  <p:tag name="THINKCELLSHAPEDONOTDELETE" val="tp95K.D0vSeq85.Qocf5Z5g"/>
</p:tagLst>
</file>

<file path=ppt/tags/tag4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0.xml><?xml version="1.0" encoding="utf-8"?>
<p:tagLst xmlns:a="http://schemas.openxmlformats.org/drawingml/2006/main" xmlns:r="http://schemas.openxmlformats.org/officeDocument/2006/relationships" xmlns:p="http://schemas.openxmlformats.org/presentationml/2006/main">
  <p:tag name="THINKCELLSHAPEDONOTDELETE" val="tp95K.D0vSeq85.Qocf5Z5g"/>
</p:tagLst>
</file>

<file path=ppt/tags/tag5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2.xml><?xml version="1.0" encoding="utf-8"?>
<p:tagLst xmlns:a="http://schemas.openxmlformats.org/drawingml/2006/main" xmlns:r="http://schemas.openxmlformats.org/officeDocument/2006/relationships" xmlns:p="http://schemas.openxmlformats.org/presentationml/2006/main">
  <p:tag name="THINKCELLSHAPEDONOTDELETE" val="tp95K.D0vSeq85.Qocf5Z5g"/>
</p:tagLst>
</file>

<file path=ppt/tags/tag5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4.xml><?xml version="1.0" encoding="utf-8"?>
<p:tagLst xmlns:a="http://schemas.openxmlformats.org/drawingml/2006/main" xmlns:r="http://schemas.openxmlformats.org/officeDocument/2006/relationships" xmlns:p="http://schemas.openxmlformats.org/presentationml/2006/main">
  <p:tag name="THINKCELLSHAPEDONOTDELETE" val="tp95K.D0vSeq85.Qocf5Z5g"/>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2iiBdDlhsfEho4LEvLjMBQ"/>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siCzR45tRzyvWgv8L4FTug"/>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5_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6_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4066</Words>
  <Application>Microsoft Office PowerPoint</Application>
  <PresentationFormat>Ευρεία οθόνη</PresentationFormat>
  <Paragraphs>282</Paragraphs>
  <Slides>25</Slides>
  <Notes>8</Notes>
  <HiddenSlides>0</HiddenSlides>
  <MMClips>0</MMClips>
  <ScaleCrop>false</ScaleCrop>
  <HeadingPairs>
    <vt:vector size="8" baseType="variant">
      <vt:variant>
        <vt:lpstr>Γραμματοσειρές που χρησιμοποιούνται</vt:lpstr>
      </vt:variant>
      <vt:variant>
        <vt:i4>3</vt:i4>
      </vt:variant>
      <vt:variant>
        <vt:lpstr>Θέμα</vt:lpstr>
      </vt:variant>
      <vt:variant>
        <vt:i4>6</vt:i4>
      </vt:variant>
      <vt:variant>
        <vt:lpstr>Ενσωματωμένοι διακομιστές OLE</vt:lpstr>
      </vt:variant>
      <vt:variant>
        <vt:i4>1</vt:i4>
      </vt:variant>
      <vt:variant>
        <vt:lpstr>Τίτλοι διαφανειών</vt:lpstr>
      </vt:variant>
      <vt:variant>
        <vt:i4>25</vt:i4>
      </vt:variant>
    </vt:vector>
  </HeadingPairs>
  <TitlesOfParts>
    <vt:vector size="35" baseType="lpstr">
      <vt:lpstr>Arial</vt:lpstr>
      <vt:lpstr>Calibri</vt:lpstr>
      <vt:lpstr>Calibri body</vt:lpstr>
      <vt:lpstr>Office Theme</vt:lpstr>
      <vt:lpstr>1_Office Theme</vt:lpstr>
      <vt:lpstr>2_Office Theme</vt:lpstr>
      <vt:lpstr>3_Office Theme</vt:lpstr>
      <vt:lpstr>5_Office Theme</vt:lpstr>
      <vt:lpstr>6_Office Theme</vt:lpstr>
      <vt:lpstr>think-cell Slide</vt:lpstr>
      <vt:lpstr>Ετήσιο Σχέδιο Δράσης 2021</vt:lpstr>
      <vt:lpstr>Περιεχόμενα</vt:lpstr>
      <vt:lpstr>Παρουσίαση του PowerPoint</vt:lpstr>
      <vt:lpstr>Δομές και Διαθέσιμοι Πόροι</vt:lpstr>
      <vt:lpstr>Δομές και Διαθέσιμοι Πόροι</vt:lpstr>
      <vt:lpstr>Παρουσίαση του PowerPoint</vt:lpstr>
      <vt:lpstr>Διατύπωση Στόχων</vt:lpstr>
      <vt:lpstr>Παρουσίαση του PowerPoint</vt:lpstr>
      <vt:lpstr>Παρουσίαση του PowerPoint</vt:lpstr>
      <vt:lpstr>Παρουσίαση του PowerPoint</vt:lpstr>
      <vt:lpstr>Στόχος 1: Δράσεις</vt:lpstr>
      <vt:lpstr>Στόχου 1: Βασικά Έργα ανά δράση </vt:lpstr>
      <vt:lpstr>Στόχου 1: Βασικά Έργα ανά δράση</vt:lpstr>
      <vt:lpstr>Στόχου 1: Βασικά Έργα ανά δράση </vt:lpstr>
      <vt:lpstr>Στόχου 1: Βασικά Έργα ανά δράση </vt:lpstr>
      <vt:lpstr>Στόχου 1: Βασικά Έργα ανά δράση </vt:lpstr>
      <vt:lpstr>Παρουσίαση του PowerPoint</vt:lpstr>
      <vt:lpstr>Παρουσίαση του PowerPoint</vt:lpstr>
      <vt:lpstr>Στόχος 2: Δράσεις</vt:lpstr>
      <vt:lpstr>Παρουσίαση του PowerPoint</vt:lpstr>
      <vt:lpstr>Παρουσίαση του PowerPoint</vt:lpstr>
      <vt:lpstr>Παρουσίαση του PowerPoint</vt:lpstr>
      <vt:lpstr>Παρουσίαση του PowerPoint</vt:lpstr>
      <vt:lpstr>Στόχου 3: Βασικά Έργα ανά δράση</vt:lpstr>
      <vt:lpstr>Στόχου 3: Βασικά Έργα ανά δράση</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2019-07-09T09:31:45Z</dcterms:created>
  <dcterms:modified xsi:type="dcterms:W3CDTF">2021-03-05T19:14:16Z</dcterms:modified>
</cp:coreProperties>
</file>